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93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82" r:id="rId11"/>
    <p:sldId id="265" r:id="rId12"/>
    <p:sldId id="266" r:id="rId13"/>
    <p:sldId id="315" r:id="rId14"/>
    <p:sldId id="267" r:id="rId15"/>
    <p:sldId id="268" r:id="rId16"/>
    <p:sldId id="269" r:id="rId17"/>
    <p:sldId id="270" r:id="rId18"/>
    <p:sldId id="316" r:id="rId19"/>
    <p:sldId id="317" r:id="rId20"/>
    <p:sldId id="323" r:id="rId21"/>
    <p:sldId id="271" r:id="rId22"/>
    <p:sldId id="324" r:id="rId23"/>
    <p:sldId id="272" r:id="rId24"/>
    <p:sldId id="325" r:id="rId25"/>
    <p:sldId id="318" r:id="rId26"/>
    <p:sldId id="319" r:id="rId27"/>
    <p:sldId id="320" r:id="rId28"/>
    <p:sldId id="321" r:id="rId29"/>
    <p:sldId id="304" r:id="rId30"/>
    <p:sldId id="273" r:id="rId31"/>
    <p:sldId id="274" r:id="rId32"/>
    <p:sldId id="326" r:id="rId33"/>
    <p:sldId id="327" r:id="rId34"/>
    <p:sldId id="328" r:id="rId35"/>
    <p:sldId id="330" r:id="rId36"/>
    <p:sldId id="329" r:id="rId37"/>
    <p:sldId id="276" r:id="rId38"/>
    <p:sldId id="275" r:id="rId39"/>
    <p:sldId id="277" r:id="rId40"/>
    <p:sldId id="278" r:id="rId41"/>
    <p:sldId id="279" r:id="rId42"/>
    <p:sldId id="280" r:id="rId43"/>
    <p:sldId id="349" r:id="rId44"/>
    <p:sldId id="350" r:id="rId45"/>
    <p:sldId id="281" r:id="rId46"/>
    <p:sldId id="331" r:id="rId47"/>
    <p:sldId id="333" r:id="rId48"/>
    <p:sldId id="332" r:id="rId49"/>
    <p:sldId id="334" r:id="rId50"/>
    <p:sldId id="335" r:id="rId51"/>
    <p:sldId id="283" r:id="rId52"/>
    <p:sldId id="284" r:id="rId53"/>
    <p:sldId id="285" r:id="rId54"/>
    <p:sldId id="353" r:id="rId55"/>
    <p:sldId id="352" r:id="rId56"/>
    <p:sldId id="351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8" r:id="rId66"/>
    <p:sldId id="299" r:id="rId67"/>
    <p:sldId id="296" r:id="rId68"/>
    <p:sldId id="297" r:id="rId69"/>
    <p:sldId id="300" r:id="rId70"/>
    <p:sldId id="302" r:id="rId71"/>
    <p:sldId id="301" r:id="rId72"/>
    <p:sldId id="303" r:id="rId73"/>
    <p:sldId id="305" r:id="rId74"/>
    <p:sldId id="345" r:id="rId75"/>
    <p:sldId id="336" r:id="rId76"/>
    <p:sldId id="308" r:id="rId77"/>
    <p:sldId id="309" r:id="rId78"/>
    <p:sldId id="337" r:id="rId79"/>
    <p:sldId id="338" r:id="rId80"/>
    <p:sldId id="339" r:id="rId81"/>
    <p:sldId id="340" r:id="rId82"/>
    <p:sldId id="311" r:id="rId83"/>
    <p:sldId id="312" r:id="rId84"/>
    <p:sldId id="342" r:id="rId85"/>
    <p:sldId id="314" r:id="rId86"/>
    <p:sldId id="343" r:id="rId87"/>
    <p:sldId id="346" r:id="rId88"/>
    <p:sldId id="344" r:id="rId89"/>
    <p:sldId id="341" r:id="rId90"/>
    <p:sldId id="347" r:id="rId91"/>
    <p:sldId id="348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876" autoAdjust="0"/>
  </p:normalViewPr>
  <p:slideViewPr>
    <p:cSldViewPr>
      <p:cViewPr varScale="1">
        <p:scale>
          <a:sx n="42" d="100"/>
          <a:sy n="42" d="100"/>
        </p:scale>
        <p:origin x="-150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33CC"/>
            </a:solidFill>
          </c:spPr>
          <c:cat>
            <c:strRef>
              <c:f>Sheet1!$A$1:$A$2</c:f>
              <c:strCache>
                <c:ptCount val="2"/>
                <c:pt idx="0">
                  <c:v>all mortality</c:v>
                </c:pt>
                <c:pt idx="1">
                  <c:v>aneurysm mortality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7.5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cat>
            <c:strRef>
              <c:f>Sheet1!$A$1:$A$2</c:f>
              <c:strCache>
                <c:ptCount val="2"/>
                <c:pt idx="0">
                  <c:v>all mortality</c:v>
                </c:pt>
                <c:pt idx="1">
                  <c:v>aneurysm mortality</c:v>
                </c:pt>
              </c:strCache>
            </c:strRef>
          </c:cat>
          <c:val>
            <c:numRef>
              <c:f>Sheet1!$C$1:$C$2</c:f>
              <c:numCache>
                <c:formatCode>General</c:formatCode>
                <c:ptCount val="2"/>
                <c:pt idx="0">
                  <c:v>7.7</c:v>
                </c:pt>
                <c:pt idx="1">
                  <c:v>1.2</c:v>
                </c:pt>
              </c:numCache>
            </c:numRef>
          </c:val>
        </c:ser>
        <c:axId val="49718784"/>
        <c:axId val="49720320"/>
      </c:barChart>
      <c:catAx>
        <c:axId val="49718784"/>
        <c:scaling>
          <c:orientation val="minMax"/>
        </c:scaling>
        <c:axPos val="b"/>
        <c:tickLblPos val="nextTo"/>
        <c:crossAx val="49720320"/>
        <c:crosses val="autoZero"/>
        <c:auto val="1"/>
        <c:lblAlgn val="ctr"/>
        <c:lblOffset val="100"/>
      </c:catAx>
      <c:valAx>
        <c:axId val="497203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718784"/>
        <c:crosses val="autoZero"/>
        <c:crossBetween val="between"/>
        <c:majorUnit val="3"/>
      </c:valAx>
    </c:plotArea>
    <c:plotVisOnly val="1"/>
    <c:dispBlanksAs val="gap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33CC"/>
            </a:solidFill>
          </c:spPr>
          <c:cat>
            <c:strRef>
              <c:f>Sheet1!$A$1:$A$2</c:f>
              <c:strCache>
                <c:ptCount val="2"/>
                <c:pt idx="0">
                  <c:v>all mortality</c:v>
                </c:pt>
                <c:pt idx="1">
                  <c:v>aneurysm mortality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21</c:v>
                </c:pt>
                <c:pt idx="1">
                  <c:v>3.6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cat>
            <c:strRef>
              <c:f>Sheet1!$A$1:$A$2</c:f>
              <c:strCache>
                <c:ptCount val="2"/>
                <c:pt idx="0">
                  <c:v>all mortality</c:v>
                </c:pt>
                <c:pt idx="1">
                  <c:v>aneurysm mortality</c:v>
                </c:pt>
              </c:strCache>
            </c:strRef>
          </c:cat>
          <c:val>
            <c:numRef>
              <c:f>Sheet1!$C$1:$C$2</c:f>
              <c:numCache>
                <c:formatCode>General</c:formatCode>
                <c:ptCount val="2"/>
                <c:pt idx="0">
                  <c:v>22.1</c:v>
                </c:pt>
                <c:pt idx="1">
                  <c:v>7.3</c:v>
                </c:pt>
              </c:numCache>
            </c:numRef>
          </c:val>
        </c:ser>
        <c:axId val="65921024"/>
        <c:axId val="65922560"/>
      </c:barChart>
      <c:catAx>
        <c:axId val="65921024"/>
        <c:scaling>
          <c:orientation val="minMax"/>
        </c:scaling>
        <c:axPos val="b"/>
        <c:tickLblPos val="nextTo"/>
        <c:crossAx val="65922560"/>
        <c:crosses val="autoZero"/>
        <c:auto val="1"/>
        <c:lblAlgn val="ctr"/>
        <c:lblOffset val="100"/>
      </c:catAx>
      <c:valAx>
        <c:axId val="659225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5921024"/>
        <c:crosses val="autoZero"/>
        <c:crossBetween val="between"/>
        <c:majorUnit val="12"/>
      </c:valAx>
    </c:plotArea>
    <c:plotVisOnly val="1"/>
    <c:dispBlanksAs val="gap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00FF"/>
            </a:solidFill>
          </c:spPr>
          <c:cat>
            <c:strRef>
              <c:f>Sheet1!$A$1:$A$2</c:f>
              <c:strCache>
                <c:ptCount val="2"/>
                <c:pt idx="0">
                  <c:v>survival</c:v>
                </c:pt>
                <c:pt idx="1">
                  <c:v>reintervention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68.900000000000006</c:v>
                </c:pt>
                <c:pt idx="1">
                  <c:v>70.400000000000006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cat>
            <c:strRef>
              <c:f>Sheet1!$A$1:$A$2</c:f>
              <c:strCache>
                <c:ptCount val="2"/>
                <c:pt idx="0">
                  <c:v>survival</c:v>
                </c:pt>
                <c:pt idx="1">
                  <c:v>reintervention</c:v>
                </c:pt>
              </c:strCache>
            </c:strRef>
          </c:cat>
          <c:val>
            <c:numRef>
              <c:f>Sheet1!$C$1:$C$2</c:f>
              <c:numCache>
                <c:formatCode>General</c:formatCode>
                <c:ptCount val="2"/>
                <c:pt idx="0">
                  <c:v>69.900000000000006</c:v>
                </c:pt>
                <c:pt idx="1">
                  <c:v>81.900000000000006</c:v>
                </c:pt>
              </c:numCache>
            </c:numRef>
          </c:val>
        </c:ser>
        <c:axId val="67115264"/>
        <c:axId val="67141632"/>
      </c:barChart>
      <c:catAx>
        <c:axId val="67115264"/>
        <c:scaling>
          <c:orientation val="minMax"/>
        </c:scaling>
        <c:axPos val="b"/>
        <c:tickLblPos val="nextTo"/>
        <c:crossAx val="67141632"/>
        <c:crosses val="autoZero"/>
        <c:auto val="1"/>
        <c:lblAlgn val="ctr"/>
        <c:lblOffset val="100"/>
      </c:catAx>
      <c:valAx>
        <c:axId val="67141632"/>
        <c:scaling>
          <c:orientation val="minMax"/>
          <c:max val="90"/>
          <c:min val="60"/>
        </c:scaling>
        <c:axPos val="l"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7115264"/>
        <c:crosses val="autoZero"/>
        <c:crossBetween val="between"/>
        <c:majorUnit val="10"/>
      </c:valAx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86A22-9BB3-421B-9EFD-71296158B967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B4036-F7CB-4E45-9734-E57289C1B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Risk of TE, expansion, and rupture and patient presents with symptoms of these complications.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importance of size of AA</a:t>
            </a:r>
            <a:r>
              <a:rPr lang="en-US" baseline="0" dirty="0" smtClean="0"/>
              <a:t> to predict risk of rupture.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USG preferred for screening purposes. And for follow up of small size AAA.</a:t>
            </a:r>
          </a:p>
          <a:p>
            <a:r>
              <a:rPr lang="en-US" dirty="0" smtClean="0"/>
              <a:t>CT angiogram is produced by use of radiographic contrast </a:t>
            </a:r>
            <a:r>
              <a:rPr lang="en-US" dirty="0" err="1" smtClean="0"/>
              <a:t>enhacement</a:t>
            </a:r>
            <a:r>
              <a:rPr lang="en-US" dirty="0" smtClean="0"/>
              <a:t>, very thin slice techniques and 3</a:t>
            </a:r>
            <a:r>
              <a:rPr lang="en-US" baseline="0" dirty="0" smtClean="0"/>
              <a:t> dimensional </a:t>
            </a:r>
            <a:r>
              <a:rPr lang="en-US" baseline="0" dirty="0" err="1" smtClean="0"/>
              <a:t>reconstructional</a:t>
            </a:r>
            <a:r>
              <a:rPr lang="en-US" baseline="0" dirty="0" smtClean="0"/>
              <a:t> models.</a:t>
            </a:r>
          </a:p>
          <a:p>
            <a:r>
              <a:rPr lang="en-US" baseline="0" dirty="0" smtClean="0"/>
              <a:t>MRA highly accurate, no radiation and contrast free, detailed study about aneurysm </a:t>
            </a:r>
            <a:r>
              <a:rPr lang="en-US" baseline="0" dirty="0" err="1" smtClean="0"/>
              <a:t>moprphology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 ray of </a:t>
            </a:r>
            <a:r>
              <a:rPr lang="en-US" dirty="0" err="1" smtClean="0"/>
              <a:t>abd</a:t>
            </a:r>
            <a:r>
              <a:rPr lang="en-US" dirty="0" smtClean="0"/>
              <a:t> showing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abd</a:t>
            </a:r>
            <a:r>
              <a:rPr lang="en-US" baseline="0" dirty="0" smtClean="0"/>
              <a:t> aneurysm. X ray is insensitive and not used for diagnosis screening or management of AAA, but sometimes when AAA is ass with calcification, we can see AAA in an </a:t>
            </a:r>
            <a:r>
              <a:rPr lang="en-US" baseline="0" dirty="0" err="1" smtClean="0"/>
              <a:t>xray</a:t>
            </a:r>
            <a:r>
              <a:rPr lang="en-US" baseline="0" dirty="0" smtClean="0"/>
              <a:t> film.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USG with </a:t>
            </a:r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 err="1" smtClean="0"/>
              <a:t>doppler</a:t>
            </a:r>
            <a:r>
              <a:rPr lang="en-US" dirty="0" smtClean="0"/>
              <a:t> is recommended test</a:t>
            </a:r>
            <a:r>
              <a:rPr lang="en-US" baseline="0" dirty="0" smtClean="0"/>
              <a:t> for screening as it is inexpensive, easily available and free of radiation and contrast.</a:t>
            </a:r>
          </a:p>
          <a:p>
            <a:r>
              <a:rPr lang="en-US" baseline="0" dirty="0" smtClean="0"/>
              <a:t>Age and smoking is two imp risk factor for AA and it is reflected in incidence rate.</a:t>
            </a:r>
          </a:p>
          <a:p>
            <a:r>
              <a:rPr lang="en-US" baseline="0" dirty="0" smtClean="0"/>
              <a:t>Current </a:t>
            </a:r>
            <a:r>
              <a:rPr lang="en-US" baseline="0" dirty="0" err="1" smtClean="0"/>
              <a:t>recommdation</a:t>
            </a:r>
            <a:r>
              <a:rPr lang="en-US" baseline="0" dirty="0" smtClean="0"/>
              <a:t> for screening as given by SVS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CT scan is recommended to evaluate patients that present with recent onset of abdominal or back pain,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particularly in the presence of a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pulsatile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epigastric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mass or significant risk factors for AAA.</a:t>
            </a:r>
            <a:endParaRPr lang="en-US" i="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Smoking cessation has</a:t>
            </a:r>
            <a:r>
              <a:rPr lang="en-US" baseline="0" dirty="0" smtClean="0"/>
              <a:t> a strong step for reducing the AAA expansion rate.</a:t>
            </a:r>
          </a:p>
          <a:p>
            <a:r>
              <a:rPr lang="en-US" baseline="0" dirty="0" err="1" smtClean="0"/>
              <a:t>Statin</a:t>
            </a:r>
            <a:r>
              <a:rPr lang="en-US" baseline="0" dirty="0" smtClean="0"/>
              <a:t> therapy in those whose have atherosclerosis</a:t>
            </a:r>
          </a:p>
          <a:p>
            <a:r>
              <a:rPr lang="en-US" baseline="0" dirty="0" smtClean="0"/>
              <a:t>Mild to moderate Physical exercise is beneficial to reduce the growth rate in small to medium size aneurysm. Heavy workout is not advised due to risk of </a:t>
            </a:r>
            <a:r>
              <a:rPr lang="en-US" baseline="0" dirty="0" err="1" smtClean="0"/>
              <a:t>aneurysmal</a:t>
            </a:r>
            <a:r>
              <a:rPr lang="en-US" baseline="0" dirty="0" smtClean="0"/>
              <a:t> rupture</a:t>
            </a:r>
          </a:p>
          <a:p>
            <a:r>
              <a:rPr lang="en-US" baseline="0" dirty="0" smtClean="0"/>
              <a:t>ACEI and </a:t>
            </a:r>
            <a:r>
              <a:rPr lang="en-US" baseline="0" dirty="0" err="1" smtClean="0"/>
              <a:t>losartan</a:t>
            </a:r>
            <a:r>
              <a:rPr lang="en-US" baseline="0" dirty="0" smtClean="0"/>
              <a:t> shown benefit in reducing the </a:t>
            </a:r>
            <a:r>
              <a:rPr lang="en-US" baseline="0" dirty="0" err="1" smtClean="0"/>
              <a:t>aneurysmal</a:t>
            </a:r>
            <a:r>
              <a:rPr lang="en-US" baseline="0" dirty="0" smtClean="0"/>
              <a:t> growth and there is increased incidence of rupture in patients who were previously on ACEI and then discontinue.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serological evidence of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infection is associated with an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rate of AAA expansion and small randomized trial of approximately 100 patients demonstrated that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month course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roxithromycin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decreased the rate of aneurysm expansion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 (1-3 METs) Eating, walking at 2-3 miles per hour, getting dressed, light housework (washing dishes)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Moderate (4-7 METs) Climbing a flight of stairs or walking up a hill, running a short distance, heavy housework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(scrubbing floors or moving furniture)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(7-10 METs) Doubles tennis, calisthenics without weights, golfing without cart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Excellent (&gt;10 METs) Strenuous sports such as football, basketball, singles tennis, karate, jogging 10 minute mile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greater, chopping wood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 (1-3 METs) Eating, walking at 2-3 miles per hour, getting dressed, light housework (washing dishes)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Moderate (4-7 METs) Climbing a flight of stairs or walking up a hill, running a short distance, heavy housework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(scrubbing floors or moving furniture)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(7-10 METs) Doubles tennis, calisthenics without weights, golfing without cart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Excellent (&gt;10 METs) Strenuous sports such as football, basketball, singles tennis, karate, jogging 10 minute mile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greater, chopping wood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here we should remember that size is not the only factor for risk assessment in AAA rupture. It is actually aortic wall stress.</a:t>
            </a:r>
            <a:r>
              <a:rPr lang="en-US" baseline="0" dirty="0" smtClean="0"/>
              <a:t> This aortic wall stress has size as a important factor according to law of Laplace.</a:t>
            </a:r>
          </a:p>
          <a:p>
            <a:r>
              <a:rPr lang="en-US" baseline="0" dirty="0" smtClean="0"/>
              <a:t>But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AAA geometry including, shape, expansion rate, and thrombus, as well as diastolic pressure and stiffness change also influence the wall stress.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patient-specific “severity parameter'' to estimate the risk of AAA rupture has been proposed which includes all these parameters but it is complex and not validated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Aortic root extends from the aortic valve to </a:t>
            </a:r>
            <a:r>
              <a:rPr lang="en-US" sz="1200" dirty="0" err="1" smtClean="0"/>
              <a:t>sinotubular</a:t>
            </a:r>
            <a:r>
              <a:rPr lang="en-US" sz="1200" dirty="0" smtClean="0"/>
              <a:t> junction. It supports the base</a:t>
            </a:r>
            <a:r>
              <a:rPr lang="en-US" sz="1200" baseline="0" dirty="0" smtClean="0"/>
              <a:t> of aortic leaflet and has coronary sinuses that gives rise to left and right coronary arteries.</a:t>
            </a:r>
          </a:p>
          <a:p>
            <a:r>
              <a:rPr lang="en-US" sz="1200" baseline="0" dirty="0" smtClean="0"/>
              <a:t>Ascending aorta starts from </a:t>
            </a:r>
            <a:r>
              <a:rPr lang="en-US" sz="1200" baseline="0" dirty="0" err="1" smtClean="0"/>
              <a:t>sinotubular</a:t>
            </a:r>
            <a:r>
              <a:rPr lang="en-US" sz="1200" baseline="0" dirty="0" smtClean="0"/>
              <a:t> junction and extend till beginning of </a:t>
            </a:r>
            <a:r>
              <a:rPr lang="en-US" sz="1200" baseline="0" dirty="0" err="1" smtClean="0"/>
              <a:t>arch.proximal</a:t>
            </a:r>
            <a:r>
              <a:rPr lang="en-US" sz="1200" baseline="0" dirty="0" smtClean="0"/>
              <a:t> part of AA is embedded in pericardial cavity.</a:t>
            </a:r>
          </a:p>
          <a:p>
            <a:r>
              <a:rPr lang="en-US" sz="1200" baseline="0" dirty="0" smtClean="0"/>
              <a:t>Arch gives rise to </a:t>
            </a:r>
            <a:r>
              <a:rPr lang="en-US" sz="1200" baseline="0" dirty="0" err="1" smtClean="0"/>
              <a:t>brachiocephalic</a:t>
            </a:r>
            <a:r>
              <a:rPr lang="en-US" sz="1200" baseline="0" dirty="0" smtClean="0"/>
              <a:t> A, left CCA and left SCA.</a:t>
            </a:r>
          </a:p>
          <a:p>
            <a:r>
              <a:rPr lang="en-US" sz="1200" baseline="0" dirty="0" smtClean="0"/>
              <a:t>DA begins distal to left SCA and junction of arch and DA is called isthmus which is most vulnerable to deceleration trauma as mobile AA and arch </a:t>
            </a:r>
            <a:r>
              <a:rPr lang="en-US" sz="1200" baseline="0" dirty="0" err="1" smtClean="0"/>
              <a:t>vs</a:t>
            </a:r>
            <a:r>
              <a:rPr lang="en-US" sz="1200" baseline="0" dirty="0" smtClean="0"/>
              <a:t> fixed DA to </a:t>
            </a:r>
            <a:r>
              <a:rPr lang="en-US" sz="1200" baseline="0" dirty="0" err="1" smtClean="0"/>
              <a:t>thoraric</a:t>
            </a:r>
            <a:r>
              <a:rPr lang="en-US" sz="1200" baseline="0" dirty="0" smtClean="0"/>
              <a:t> cage. DA gives rise to paired post </a:t>
            </a:r>
            <a:r>
              <a:rPr lang="en-US" sz="1200" baseline="0" dirty="0" err="1" smtClean="0"/>
              <a:t>intercoastal</a:t>
            </a:r>
            <a:r>
              <a:rPr lang="en-US" sz="1200" baseline="0" dirty="0" smtClean="0"/>
              <a:t> art.</a:t>
            </a:r>
          </a:p>
          <a:p>
            <a:r>
              <a:rPr lang="en-US" sz="1200" baseline="0" dirty="0" smtClean="0"/>
              <a:t>TA passes trough diaphragm and become </a:t>
            </a:r>
            <a:r>
              <a:rPr lang="en-US" sz="1200" baseline="0" dirty="0" err="1" smtClean="0"/>
              <a:t>Abd</a:t>
            </a:r>
            <a:r>
              <a:rPr lang="en-US" sz="1200" baseline="0" dirty="0" smtClean="0"/>
              <a:t> A.</a:t>
            </a:r>
          </a:p>
          <a:p>
            <a:r>
              <a:rPr lang="en-US" sz="1200" baseline="0" dirty="0" err="1" smtClean="0"/>
              <a:t>Abd</a:t>
            </a:r>
            <a:r>
              <a:rPr lang="en-US" sz="1200" baseline="0" dirty="0" smtClean="0"/>
              <a:t> A bifurcates into CIA.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Post op complications-cardiac, pulmonary, renal, colonic ischemia </a:t>
            </a:r>
          </a:p>
          <a:p>
            <a:r>
              <a:rPr lang="en-US" baseline="0" dirty="0" smtClean="0"/>
              <a:t>Late comp-incision-hernia, bowel obstruction</a:t>
            </a:r>
          </a:p>
          <a:p>
            <a:r>
              <a:rPr lang="en-US" baseline="0" dirty="0" err="1" smtClean="0"/>
              <a:t>Perianastomosis</a:t>
            </a:r>
            <a:r>
              <a:rPr lang="en-US" baseline="0" dirty="0" smtClean="0"/>
              <a:t> aneurysm-true and pseudo.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Aortic neck diameter-</a:t>
            </a:r>
            <a:r>
              <a:rPr lang="en-US" sz="12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Aortic diameter at the lowest renal artery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B2F899-03D4-42A2-813B-F2D0D91F1BD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7BB09E-B4D4-4EF9-9BE8-085526B4010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622CA-5E84-46CA-B1C4-C838DEE29EBD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078792-4110-4A04-AF4E-8C37567E5A71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Typically delivered through the femoral artery, either </a:t>
            </a:r>
            <a:r>
              <a:rPr lang="en-IN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percutaneously</a:t>
            </a:r>
            <a:r>
              <a:rPr lang="en-IN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or by direct surgical </a:t>
            </a:r>
            <a:r>
              <a:rPr lang="en-IN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cutdown</a:t>
            </a:r>
            <a:endParaRPr lang="en-IN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size of the delivery system varies depending upon the device diameter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main body device is usually bifurcated and rely mainly upon outward tension in the proximal graft to maintain its position.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Extensions</a:t>
            </a:r>
            <a:r>
              <a:rPr lang="en-IN" b="0" baseline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are </a:t>
            </a:r>
            <a:r>
              <a:rPr lang="en-IN" sz="12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Iliac limbs on the main body device required for placement in iliac artery to complete the graft</a:t>
            </a:r>
            <a:endParaRPr lang="en-IN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Nitinol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 nickel-titanium alloy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0" dirty="0" smtClean="0">
                <a:latin typeface="Calibri" pitchFamily="34" charset="0"/>
                <a:cs typeface="Calibri" pitchFamily="34" charset="0"/>
              </a:rPr>
              <a:t>There are no clear advantages of one stent-graft design over another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0" dirty="0" smtClean="0">
                <a:latin typeface="Calibri" pitchFamily="34" charset="0"/>
                <a:cs typeface="Calibri" pitchFamily="34" charset="0"/>
              </a:rPr>
              <a:t>The choice is based upon multiple factors, including patient anatomy, operator preference, and cost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0" dirty="0" smtClean="0">
                <a:latin typeface="Calibri" pitchFamily="34" charset="0"/>
                <a:cs typeface="Calibri" pitchFamily="34" charset="0"/>
              </a:rPr>
              <a:t>Bifurcated grafts are most often chosen, but are not appropriate for patients with unilateral severe iliac </a:t>
            </a:r>
            <a:r>
              <a:rPr lang="en-IN" b="0" dirty="0" err="1" smtClean="0">
                <a:latin typeface="Calibri" pitchFamily="34" charset="0"/>
                <a:cs typeface="Calibri" pitchFamily="34" charset="0"/>
              </a:rPr>
              <a:t>stenosis</a:t>
            </a:r>
            <a:r>
              <a:rPr lang="en-IN" b="0" dirty="0" smtClean="0">
                <a:latin typeface="Calibri" pitchFamily="34" charset="0"/>
                <a:cs typeface="Calibri" pitchFamily="34" charset="0"/>
              </a:rPr>
              <a:t> or occlusion.</a:t>
            </a:r>
          </a:p>
          <a:p>
            <a:r>
              <a:rPr lang="en-IN" b="0" dirty="0" smtClean="0">
                <a:latin typeface="Calibri" pitchFamily="34" charset="0"/>
                <a:cs typeface="Calibri" pitchFamily="34" charset="0"/>
              </a:rPr>
              <a:t>Unilateral  iliac </a:t>
            </a:r>
            <a:r>
              <a:rPr lang="en-IN" b="0" dirty="0" err="1" smtClean="0">
                <a:latin typeface="Calibri" pitchFamily="34" charset="0"/>
                <a:cs typeface="Calibri" pitchFamily="34" charset="0"/>
              </a:rPr>
              <a:t>stenosis</a:t>
            </a:r>
            <a:r>
              <a:rPr lang="en-IN" b="0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en-IN" b="0" dirty="0" err="1" smtClean="0">
                <a:latin typeface="Calibri" pitchFamily="34" charset="0"/>
                <a:cs typeface="Calibri" pitchFamily="34" charset="0"/>
              </a:rPr>
              <a:t>unibody</a:t>
            </a:r>
            <a:r>
              <a:rPr lang="en-IN" b="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IN" b="0" dirty="0" err="1" smtClean="0">
                <a:latin typeface="Calibri" pitchFamily="34" charset="0"/>
                <a:cs typeface="Calibri" pitchFamily="34" charset="0"/>
              </a:rPr>
              <a:t>nonbifurcated</a:t>
            </a:r>
            <a:r>
              <a:rPr lang="en-IN" b="0" dirty="0" smtClean="0">
                <a:latin typeface="Calibri" pitchFamily="34" charset="0"/>
                <a:cs typeface="Calibri" pitchFamily="34" charset="0"/>
              </a:rPr>
              <a:t>) grafts, also known as </a:t>
            </a:r>
            <a:r>
              <a:rPr lang="en-IN" b="0" dirty="0" err="1" smtClean="0">
                <a:latin typeface="Calibri" pitchFamily="34" charset="0"/>
                <a:cs typeface="Calibri" pitchFamily="34" charset="0"/>
              </a:rPr>
              <a:t>aorto</a:t>
            </a:r>
            <a:r>
              <a:rPr lang="en-IN" b="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IN" b="0" dirty="0" err="1" smtClean="0">
                <a:latin typeface="Calibri" pitchFamily="34" charset="0"/>
                <a:cs typeface="Calibri" pitchFamily="34" charset="0"/>
              </a:rPr>
              <a:t>uni</a:t>
            </a:r>
            <a:r>
              <a:rPr lang="en-IN" b="0" dirty="0" smtClean="0">
                <a:latin typeface="Calibri" pitchFamily="34" charset="0"/>
                <a:cs typeface="Calibri" pitchFamily="34" charset="0"/>
              </a:rPr>
              <a:t>-iliac (AUI) devices, are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Thoraco</a:t>
            </a:r>
            <a:r>
              <a:rPr lang="en-US" dirty="0" smtClean="0"/>
              <a:t> </a:t>
            </a:r>
            <a:r>
              <a:rPr lang="en-US" dirty="0" err="1" smtClean="0"/>
              <a:t>abd</a:t>
            </a:r>
            <a:r>
              <a:rPr lang="en-US" dirty="0" smtClean="0"/>
              <a:t> which extend from </a:t>
            </a:r>
            <a:r>
              <a:rPr lang="en-US" dirty="0" err="1" smtClean="0"/>
              <a:t>decending</a:t>
            </a:r>
            <a:r>
              <a:rPr lang="en-US" dirty="0" smtClean="0"/>
              <a:t> aorta into </a:t>
            </a:r>
            <a:r>
              <a:rPr lang="en-US" dirty="0" err="1" smtClean="0"/>
              <a:t>abd</a:t>
            </a:r>
            <a:r>
              <a:rPr lang="en-US" dirty="0" smtClean="0"/>
              <a:t> </a:t>
            </a:r>
            <a:r>
              <a:rPr lang="en-US" dirty="0" smtClean="0"/>
              <a:t>aorta and divided into 5 types by </a:t>
            </a:r>
            <a:r>
              <a:rPr lang="en-US" dirty="0" err="1" smtClean="0"/>
              <a:t>crawford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 conduit and transmits </a:t>
            </a:r>
            <a:r>
              <a:rPr lang="en-US" dirty="0" err="1" smtClean="0"/>
              <a:t>pulsatile</a:t>
            </a:r>
            <a:r>
              <a:rPr lang="en-US" dirty="0" smtClean="0"/>
              <a:t> arterial BP to all points in</a:t>
            </a:r>
            <a:r>
              <a:rPr lang="en-US" baseline="0" dirty="0" smtClean="0"/>
              <a:t> arterial tree.</a:t>
            </a:r>
          </a:p>
          <a:p>
            <a:r>
              <a:rPr lang="en-US" baseline="0" dirty="0" smtClean="0"/>
              <a:t>More distensible at low pressure and stiffer at high pressure transition @ 80 mmHg.</a:t>
            </a:r>
          </a:p>
          <a:p>
            <a:r>
              <a:rPr lang="en-US" baseline="0" dirty="0" smtClean="0"/>
              <a:t>Ageing-more stiffer and more diameter.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factor similar to that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abd</a:t>
            </a:r>
            <a:r>
              <a:rPr lang="en-US" baseline="0" dirty="0" smtClean="0"/>
              <a:t> AA</a:t>
            </a:r>
          </a:p>
          <a:p>
            <a:r>
              <a:rPr lang="en-US" baseline="0" dirty="0" smtClean="0"/>
              <a:t>Some of the important genetic and heritable disorders are-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Fibrillin</a:t>
            </a:r>
            <a:r>
              <a:rPr lang="en-US" dirty="0" smtClean="0"/>
              <a:t> 1 interact with the latent</a:t>
            </a:r>
            <a:r>
              <a:rPr lang="en-US" baseline="0" dirty="0" smtClean="0"/>
              <a:t> TGF-B (transforming growth factor) and inhibits its activation</a:t>
            </a:r>
          </a:p>
          <a:p>
            <a:r>
              <a:rPr lang="en-US" baseline="0" dirty="0" smtClean="0"/>
              <a:t>AT receptor activation causes disease </a:t>
            </a:r>
            <a:r>
              <a:rPr lang="en-US" baseline="0" dirty="0" err="1" smtClean="0"/>
              <a:t>progration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Addition </a:t>
            </a:r>
            <a:r>
              <a:rPr lang="en-US" dirty="0" smtClean="0"/>
              <a:t>of </a:t>
            </a:r>
            <a:r>
              <a:rPr lang="en-US" dirty="0" err="1" smtClean="0"/>
              <a:t>losartan</a:t>
            </a:r>
            <a:r>
              <a:rPr lang="en-US" dirty="0" smtClean="0"/>
              <a:t> in </a:t>
            </a:r>
            <a:r>
              <a:rPr lang="en-US" dirty="0" err="1" smtClean="0"/>
              <a:t>marfan</a:t>
            </a:r>
            <a:r>
              <a:rPr lang="en-US" dirty="0" smtClean="0"/>
              <a:t> </a:t>
            </a:r>
            <a:r>
              <a:rPr lang="en-US" dirty="0" err="1" smtClean="0"/>
              <a:t>syndrom</a:t>
            </a:r>
            <a:r>
              <a:rPr lang="en-US" dirty="0" smtClean="0"/>
              <a:t> patient further</a:t>
            </a:r>
            <a:r>
              <a:rPr lang="en-US" baseline="0" dirty="0" smtClean="0"/>
              <a:t> reduces the AA growth.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vEDS</a:t>
            </a:r>
            <a:r>
              <a:rPr lang="en-US" dirty="0" smtClean="0"/>
              <a:t>-TAA, AAA,</a:t>
            </a:r>
            <a:r>
              <a:rPr lang="en-US" baseline="0" dirty="0" smtClean="0"/>
              <a:t> MVP / joints </a:t>
            </a:r>
            <a:r>
              <a:rPr lang="en-US" baseline="0" dirty="0" err="1" smtClean="0"/>
              <a:t>hypermobility</a:t>
            </a:r>
            <a:r>
              <a:rPr lang="en-US" baseline="0" dirty="0" smtClean="0"/>
              <a:t> / translucent and lax skin / small joints / easy bruising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TS screening of</a:t>
            </a:r>
            <a:r>
              <a:rPr lang="en-US" baseline="0" dirty="0" smtClean="0"/>
              <a:t> aorta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 between wall shear stress </a:t>
            </a:r>
            <a:r>
              <a:rPr lang="en-US" dirty="0" err="1" smtClean="0"/>
              <a:t>anf</a:t>
            </a:r>
            <a:r>
              <a:rPr lang="en-US" dirty="0" smtClean="0"/>
              <a:t> regional aortic tissue </a:t>
            </a:r>
            <a:r>
              <a:rPr lang="en-US" dirty="0" err="1" smtClean="0"/>
              <a:t>remodelling</a:t>
            </a:r>
            <a:endParaRPr lang="en-US" dirty="0" smtClean="0"/>
          </a:p>
          <a:p>
            <a:r>
              <a:rPr lang="en-US" dirty="0" smtClean="0"/>
              <a:t>Bicuspid valve in place of lamellar flow produces helical and aberrant flow which causes </a:t>
            </a:r>
            <a:r>
              <a:rPr lang="en-US" dirty="0" err="1" smtClean="0"/>
              <a:t>elevatedwall</a:t>
            </a:r>
            <a:r>
              <a:rPr lang="en-US" dirty="0" smtClean="0"/>
              <a:t> sheer stress.</a:t>
            </a:r>
          </a:p>
          <a:p>
            <a:r>
              <a:rPr lang="en-US" dirty="0" smtClean="0"/>
              <a:t>This elevated sheer stress causes increase production of matrix</a:t>
            </a:r>
            <a:r>
              <a:rPr lang="en-US" baseline="0" dirty="0" smtClean="0"/>
              <a:t> proteases causing damage.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Lymphocytic and plasma cell infiltration of the </a:t>
            </a:r>
            <a:r>
              <a:rPr lang="en-US" dirty="0" err="1" smtClean="0"/>
              <a:t>intima</a:t>
            </a:r>
            <a:r>
              <a:rPr lang="en-US" dirty="0" smtClean="0"/>
              <a:t> gives classical tree bark app.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Lymphocytic and plasma cell infiltration of the </a:t>
            </a:r>
            <a:r>
              <a:rPr lang="en-US" dirty="0" err="1" smtClean="0"/>
              <a:t>intima</a:t>
            </a:r>
            <a:r>
              <a:rPr lang="en-US" dirty="0" smtClean="0"/>
              <a:t> gives classical tree bark app.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Degerative</a:t>
            </a:r>
            <a:r>
              <a:rPr lang="en-US" dirty="0" smtClean="0"/>
              <a:t> also</a:t>
            </a:r>
            <a:r>
              <a:rPr lang="en-US" baseline="0" dirty="0" smtClean="0"/>
              <a:t> involve mostly </a:t>
            </a:r>
            <a:r>
              <a:rPr lang="en-US" baseline="0" dirty="0" err="1" smtClean="0"/>
              <a:t>decending</a:t>
            </a:r>
            <a:r>
              <a:rPr lang="en-US" baseline="0" dirty="0" smtClean="0"/>
              <a:t> aorta and may extend to abdomen. These may form penetrating ulcer and rupture.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 defined as-pathological</a:t>
            </a:r>
            <a:r>
              <a:rPr lang="en-US" baseline="0" dirty="0" smtClean="0"/>
              <a:t> dilatation</a:t>
            </a:r>
          </a:p>
          <a:p>
            <a:r>
              <a:rPr lang="en-US" baseline="0" dirty="0" smtClean="0"/>
              <a:t>One objective criteria for abnormal dilatation is 50% increase in </a:t>
            </a:r>
            <a:r>
              <a:rPr lang="en-US" baseline="0" dirty="0" err="1" smtClean="0"/>
              <a:t>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age, sex, body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Compression</a:t>
            </a:r>
            <a:r>
              <a:rPr lang="en-US" baseline="0" dirty="0" smtClean="0"/>
              <a:t> can cause SVC </a:t>
            </a:r>
            <a:r>
              <a:rPr lang="en-US" baseline="0" dirty="0" err="1" smtClean="0"/>
              <a:t>syndrom</a:t>
            </a:r>
            <a:r>
              <a:rPr lang="en-US" baseline="0" dirty="0" smtClean="0"/>
              <a:t>, respiratory distress, </a:t>
            </a:r>
            <a:r>
              <a:rPr lang="en-US" baseline="0" dirty="0" err="1" smtClean="0"/>
              <a:t>hoarsness</a:t>
            </a:r>
            <a:r>
              <a:rPr lang="en-US" baseline="0" dirty="0" smtClean="0"/>
              <a:t> of voice, </a:t>
            </a:r>
            <a:r>
              <a:rPr lang="en-US" baseline="0" dirty="0" err="1" smtClean="0"/>
              <a:t>dysphagia</a:t>
            </a:r>
            <a:endParaRPr lang="en-US" baseline="0" dirty="0" smtClean="0"/>
          </a:p>
          <a:p>
            <a:r>
              <a:rPr lang="en-US" baseline="0" dirty="0" smtClean="0"/>
              <a:t>Patient my present with stroke, TIA, MI, acute limb ischemia due to systemic </a:t>
            </a:r>
            <a:r>
              <a:rPr lang="en-US" baseline="0" dirty="0" err="1" smtClean="0"/>
              <a:t>embolization</a:t>
            </a:r>
            <a:r>
              <a:rPr lang="en-US" baseline="0" dirty="0" smtClean="0"/>
              <a:t> of mural thrombus.</a:t>
            </a:r>
          </a:p>
          <a:p>
            <a:r>
              <a:rPr lang="en-US" baseline="0" dirty="0" smtClean="0"/>
              <a:t>Rupture has very high mortality. If rupture more than 50% die before hospitalization and extra 25% die before any surgical procedure.</a:t>
            </a:r>
          </a:p>
          <a:p>
            <a:r>
              <a:rPr lang="en-US" baseline="0" dirty="0" smtClean="0"/>
              <a:t>Rupture in </a:t>
            </a:r>
            <a:r>
              <a:rPr lang="en-US" baseline="0" dirty="0" err="1" smtClean="0"/>
              <a:t>mediastinum</a:t>
            </a:r>
            <a:r>
              <a:rPr lang="en-US" baseline="0" dirty="0" smtClean="0"/>
              <a:t>-hypotension and </a:t>
            </a:r>
            <a:r>
              <a:rPr lang="en-US" baseline="0" dirty="0" err="1" smtClean="0"/>
              <a:t>temponade</a:t>
            </a:r>
            <a:r>
              <a:rPr lang="en-US" baseline="0" dirty="0" smtClean="0"/>
              <a:t>, in pleural cavity, in esophagus-</a:t>
            </a:r>
            <a:r>
              <a:rPr lang="en-US" baseline="0" dirty="0" err="1" smtClean="0"/>
              <a:t>hemetemesis</a:t>
            </a:r>
            <a:r>
              <a:rPr lang="en-US" baseline="0" dirty="0" smtClean="0"/>
              <a:t>, in bronchus or trachea causing </a:t>
            </a:r>
            <a:r>
              <a:rPr lang="en-US" baseline="0" dirty="0" err="1" smtClean="0"/>
              <a:t>hemoptysis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Infection causing pain fever and fistula 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Xray</a:t>
            </a:r>
            <a:r>
              <a:rPr lang="en-US" dirty="0" smtClean="0"/>
              <a:t>-</a:t>
            </a:r>
            <a:r>
              <a:rPr lang="en-US" baseline="0" dirty="0" smtClean="0"/>
              <a:t> small </a:t>
            </a:r>
            <a:r>
              <a:rPr lang="en-US" baseline="0" dirty="0" err="1" smtClean="0"/>
              <a:t>anuerysm</a:t>
            </a:r>
            <a:r>
              <a:rPr lang="en-US" baseline="0" dirty="0" smtClean="0"/>
              <a:t> not visible. Aneurysm of aortic root hidden under sternum, aortic </a:t>
            </a:r>
            <a:r>
              <a:rPr lang="en-US" baseline="0" dirty="0" err="1" smtClean="0"/>
              <a:t>tortuosity</a:t>
            </a:r>
            <a:r>
              <a:rPr lang="en-US" baseline="0" dirty="0" smtClean="0"/>
              <a:t> and unfolding in older people may mimic </a:t>
            </a:r>
            <a:r>
              <a:rPr lang="en-US" baseline="0" dirty="0" smtClean="0"/>
              <a:t>or mask TAA</a:t>
            </a:r>
            <a:endParaRPr lang="en-US" baseline="0" dirty="0" smtClean="0"/>
          </a:p>
          <a:p>
            <a:r>
              <a:rPr lang="en-US" dirty="0" smtClean="0"/>
              <a:t>CT angiogram is produced by use of radiographic contrast </a:t>
            </a:r>
            <a:r>
              <a:rPr lang="en-US" dirty="0" err="1" smtClean="0"/>
              <a:t>enhacement</a:t>
            </a:r>
            <a:r>
              <a:rPr lang="en-US" dirty="0" smtClean="0"/>
              <a:t>, very thin slice techniques and 3</a:t>
            </a:r>
            <a:r>
              <a:rPr lang="en-US" baseline="0" dirty="0" smtClean="0"/>
              <a:t> dimensional </a:t>
            </a:r>
            <a:r>
              <a:rPr lang="en-US" baseline="0" dirty="0" err="1" smtClean="0"/>
              <a:t>reconstructional</a:t>
            </a:r>
            <a:r>
              <a:rPr lang="en-US" baseline="0" dirty="0" smtClean="0"/>
              <a:t> models. Excellent details about aneurysm.</a:t>
            </a:r>
          </a:p>
          <a:p>
            <a:r>
              <a:rPr lang="en-US" baseline="0" dirty="0" smtClean="0"/>
              <a:t>MRA highly accurate, no radiation and contrast free, detailed study about aneurysm </a:t>
            </a:r>
            <a:r>
              <a:rPr lang="en-US" baseline="0" dirty="0" err="1" smtClean="0"/>
              <a:t>moprphology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baseline="0" dirty="0" smtClean="0"/>
              <a:t> mask TAA.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US" dirty="0" smtClean="0"/>
              <a:t>Risk factor for rupture are similar to that of abdominal aortic</a:t>
            </a:r>
            <a:r>
              <a:rPr lang="en-US" baseline="0" dirty="0" smtClean="0"/>
              <a:t> aneurysm-</a:t>
            </a:r>
            <a:r>
              <a:rPr lang="en-US" sz="2800" dirty="0" smtClean="0">
                <a:latin typeface="Cambria" pitchFamily="18" charset="0"/>
              </a:rPr>
              <a:t>Age/Smoking/Emphysema/Hypertension/</a:t>
            </a:r>
            <a:r>
              <a:rPr lang="en-US" sz="2800" dirty="0" err="1" smtClean="0">
                <a:latin typeface="Cambria" pitchFamily="18" charset="0"/>
              </a:rPr>
              <a:t>Hyperlipidemia</a:t>
            </a:r>
            <a:r>
              <a:rPr lang="en-US" sz="2800" dirty="0" smtClean="0">
                <a:latin typeface="Cambria" pitchFamily="18" charset="0"/>
              </a:rPr>
              <a:t>/Family history/Genetics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Performed for aortic root aneurysm with damaged aortic valve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bentall</a:t>
            </a:r>
            <a:r>
              <a:rPr lang="en-US" dirty="0" smtClean="0"/>
              <a:t> procedure a composite graft consisting of </a:t>
            </a:r>
            <a:r>
              <a:rPr lang="en-US" dirty="0" err="1" smtClean="0"/>
              <a:t>dacron</a:t>
            </a:r>
            <a:r>
              <a:rPr lang="en-US" dirty="0" smtClean="0"/>
              <a:t> tube with prosthetic AV is attached to the aortic annulus</a:t>
            </a:r>
            <a:r>
              <a:rPr lang="en-US" baseline="0" dirty="0" smtClean="0"/>
              <a:t> and coronary arteries are </a:t>
            </a:r>
            <a:r>
              <a:rPr lang="en-US" baseline="0" dirty="0" err="1" smtClean="0"/>
              <a:t>reimplanted</a:t>
            </a:r>
            <a:r>
              <a:rPr lang="en-US" baseline="0" dirty="0" smtClean="0"/>
              <a:t> into the </a:t>
            </a:r>
            <a:r>
              <a:rPr lang="en-US" baseline="0" dirty="0" err="1" smtClean="0"/>
              <a:t>dacron</a:t>
            </a:r>
            <a:r>
              <a:rPr lang="en-US" baseline="0" dirty="0" smtClean="0"/>
              <a:t> graft.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Davids</a:t>
            </a:r>
            <a:r>
              <a:rPr lang="en-US" dirty="0" smtClean="0"/>
              <a:t> procedure is done in Ascending</a:t>
            </a:r>
            <a:r>
              <a:rPr lang="en-US" baseline="0" dirty="0" smtClean="0"/>
              <a:t> AA with normal native valve. Here </a:t>
            </a:r>
            <a:r>
              <a:rPr lang="en-US" baseline="0" dirty="0" err="1" smtClean="0"/>
              <a:t>dacron</a:t>
            </a:r>
            <a:r>
              <a:rPr lang="en-US" baseline="0" dirty="0" smtClean="0"/>
              <a:t> tube is attached to the native AV without disturbing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ascending aortic aneurysm with structurally normal AV but having AR secondary to root dilatation. In </a:t>
            </a:r>
            <a:r>
              <a:rPr lang="en-US" dirty="0" err="1" smtClean="0"/>
              <a:t>Yacoub</a:t>
            </a:r>
            <a:r>
              <a:rPr lang="en-US" dirty="0" smtClean="0"/>
              <a:t> procedure supra coronary graft is placed along with sub </a:t>
            </a:r>
            <a:r>
              <a:rPr lang="en-US" dirty="0" err="1" smtClean="0"/>
              <a:t>valvular</a:t>
            </a:r>
            <a:r>
              <a:rPr lang="en-US" dirty="0" smtClean="0"/>
              <a:t> </a:t>
            </a:r>
            <a:r>
              <a:rPr lang="en-US" dirty="0" err="1" smtClean="0"/>
              <a:t>annuloplasty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hemiarch</a:t>
            </a:r>
            <a:r>
              <a:rPr lang="en-US" dirty="0" smtClean="0"/>
              <a:t> resection the branches of arch of aorta remains intact while in extended arch resection the entire arch is replaced and bypass is created of each great vessels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done when aortic aneurysm extends into descending aorta.</a:t>
            </a:r>
          </a:p>
          <a:p>
            <a:r>
              <a:rPr lang="en-US" baseline="0" dirty="0" smtClean="0"/>
              <a:t>A polyester graft is extended into descending aorta as an elephant trunk and this graft is used to repair descending aorta aneurysm in second sitting.</a:t>
            </a:r>
          </a:p>
          <a:p>
            <a:r>
              <a:rPr lang="en-US" baseline="0" dirty="0" smtClean="0"/>
              <a:t>A modification of this technique is frozen elephant trunk procedure in which a stent graft is put into the descending aorta after fixing its proximal site. Then stent is expanded using endovascular route. Both arch and descending aorta is corrected in single sitting.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 technique of TEVAR is similar to EVAR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Fusiform</a:t>
            </a:r>
            <a:r>
              <a:rPr lang="en-US" dirty="0" smtClean="0"/>
              <a:t> more common-symmetrical dilatation with</a:t>
            </a:r>
            <a:r>
              <a:rPr lang="en-US" baseline="0" dirty="0" smtClean="0"/>
              <a:t> involvement of entire aortic circumference</a:t>
            </a:r>
          </a:p>
          <a:p>
            <a:r>
              <a:rPr lang="en-US" baseline="0" dirty="0" err="1" smtClean="0"/>
              <a:t>Saccuilar</a:t>
            </a:r>
            <a:r>
              <a:rPr lang="en-US" baseline="0" dirty="0" smtClean="0"/>
              <a:t> focal </a:t>
            </a:r>
            <a:r>
              <a:rPr lang="en-US" baseline="0" dirty="0" err="1" smtClean="0"/>
              <a:t>outpouching</a:t>
            </a:r>
            <a:endParaRPr lang="en-US" baseline="0" dirty="0" smtClean="0"/>
          </a:p>
          <a:p>
            <a:r>
              <a:rPr lang="en-US" baseline="0" dirty="0" smtClean="0"/>
              <a:t>True-intact but dilated aortic wall</a:t>
            </a:r>
          </a:p>
          <a:p>
            <a:r>
              <a:rPr lang="en-US" baseline="0" dirty="0" smtClean="0"/>
              <a:t>Pseudo aneurysms -bleeding occur through the aortic wall and results in contained </a:t>
            </a:r>
            <a:r>
              <a:rPr lang="en-US" baseline="0" dirty="0" err="1" smtClean="0"/>
              <a:t>periaortic</a:t>
            </a:r>
            <a:r>
              <a:rPr lang="en-US" baseline="0" dirty="0" smtClean="0"/>
              <a:t> hematoma in continuity with aortic lumen.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I involves most of the descending thoracic aorta from the origin of the left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subclavian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suprarenal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aorta.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II is the most extensive, extending from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subclavian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aortoiliac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bifurcation.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III involves the distal thoracic aorta to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aortoiliac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bifurcation.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IV TAAAs are limited to the abdominal aorta below the diaphragm.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V, which extends from the distal thoracic aorta including the celiac and superior mesenteric origins but not the renal arteries 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strong association</a:t>
            </a:r>
            <a:r>
              <a:rPr lang="en-US" baseline="0" dirty="0" smtClean="0"/>
              <a:t> with most cases seen with &gt;60 yrs of age.</a:t>
            </a:r>
          </a:p>
          <a:p>
            <a:r>
              <a:rPr lang="en-US" baseline="0" dirty="0" smtClean="0"/>
              <a:t>Smoking also strongly associated with 5x increase risk.</a:t>
            </a:r>
          </a:p>
          <a:p>
            <a:r>
              <a:rPr lang="en-US" baseline="0" dirty="0" smtClean="0"/>
              <a:t>Family history seen in 20% of cases.</a:t>
            </a:r>
          </a:p>
          <a:p>
            <a:r>
              <a:rPr lang="en-US" baseline="0" dirty="0" smtClean="0"/>
              <a:t>AA is associated with many genetic disorders like </a:t>
            </a:r>
            <a:r>
              <a:rPr lang="en-US" baseline="0" dirty="0" err="1" smtClean="0"/>
              <a:t>marfan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syndrom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Loeys</a:t>
            </a:r>
            <a:r>
              <a:rPr lang="en-US" baseline="0" dirty="0" smtClean="0"/>
              <a:t>-Dietz syndrome, Ehlers-</a:t>
            </a:r>
            <a:r>
              <a:rPr lang="en-US" baseline="0" dirty="0" err="1" smtClean="0"/>
              <a:t>Danlos</a:t>
            </a:r>
            <a:r>
              <a:rPr lang="en-US" baseline="0" dirty="0" smtClean="0"/>
              <a:t> syndrome. Several genetic mutations are currently being found which have association with AA.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Inflammtion</a:t>
            </a:r>
            <a:r>
              <a:rPr lang="en-US" dirty="0" smtClean="0"/>
              <a:t> due to hemodynamic stress, ischemia, auto immune condition, atherosclerosis.</a:t>
            </a:r>
          </a:p>
          <a:p>
            <a:r>
              <a:rPr lang="en-US" dirty="0" err="1" smtClean="0"/>
              <a:t>Inflm</a:t>
            </a:r>
            <a:r>
              <a:rPr lang="en-US" dirty="0" smtClean="0"/>
              <a:t> causes infiltration of media with leukocytes, microphages, mast</a:t>
            </a:r>
            <a:r>
              <a:rPr lang="en-US" baseline="0" dirty="0" smtClean="0"/>
              <a:t> cells, lymphocytes.</a:t>
            </a:r>
            <a:endParaRPr lang="en-US" dirty="0" smtClean="0"/>
          </a:p>
          <a:p>
            <a:r>
              <a:rPr lang="en-US" dirty="0" smtClean="0"/>
              <a:t>Proteases like MMP-9, </a:t>
            </a:r>
            <a:r>
              <a:rPr lang="en-US" dirty="0" err="1" smtClean="0"/>
              <a:t>cysteine</a:t>
            </a:r>
            <a:r>
              <a:rPr lang="en-US" dirty="0" smtClean="0"/>
              <a:t> protease, serine protease, </a:t>
            </a:r>
            <a:r>
              <a:rPr lang="en-US" dirty="0" err="1" smtClean="0"/>
              <a:t>elastases</a:t>
            </a:r>
            <a:r>
              <a:rPr lang="en-US" dirty="0" smtClean="0"/>
              <a:t>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examination insensitive. if</a:t>
            </a:r>
            <a:r>
              <a:rPr lang="en-US" baseline="0" dirty="0" smtClean="0"/>
              <a:t> AA size is &gt;5 cm and patient is thin built.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4036-F7CB-4E45-9734-E57289C1B3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019E-32B1-40CE-B6AF-9445B9C56B7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8D61-A9D9-47D0-AA3F-B6C820A6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2.xls"/><Relationship Id="rId5" Type="http://schemas.openxmlformats.org/officeDocument/2006/relationships/image" Target="../media/image18.png"/><Relationship Id="rId4" Type="http://schemas.openxmlformats.org/officeDocument/2006/relationships/oleObject" Target="../embeddings/Microsoft_Office_Excel_97-2003_Worksheet1.xls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295400"/>
            <a:ext cx="5638800" cy="230124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Topic Presentation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smtClean="0">
                <a:solidFill>
                  <a:srgbClr val="FFFF00"/>
                </a:solidFill>
              </a:rPr>
              <a:t>Aortic Aneurysms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0037"/>
            <a:ext cx="7467600" cy="452596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Cambria" pitchFamily="18" charset="0"/>
              </a:rPr>
              <a:t>Risk factors-</a:t>
            </a:r>
          </a:p>
          <a:p>
            <a:pPr lvl="1" algn="just"/>
            <a:r>
              <a:rPr lang="en-US" sz="2800" dirty="0" smtClean="0">
                <a:latin typeface="Cambria" pitchFamily="18" charset="0"/>
              </a:rPr>
              <a:t>Age</a:t>
            </a:r>
          </a:p>
          <a:p>
            <a:pPr lvl="1" algn="just"/>
            <a:r>
              <a:rPr lang="en-US" sz="2800" dirty="0" smtClean="0">
                <a:latin typeface="Cambria" pitchFamily="18" charset="0"/>
              </a:rPr>
              <a:t>Smoking</a:t>
            </a:r>
          </a:p>
          <a:p>
            <a:pPr lvl="1" algn="just"/>
            <a:r>
              <a:rPr lang="en-US" sz="2800" dirty="0" smtClean="0">
                <a:latin typeface="Cambria" pitchFamily="18" charset="0"/>
              </a:rPr>
              <a:t>Emphysema</a:t>
            </a:r>
          </a:p>
          <a:p>
            <a:pPr lvl="1" algn="just"/>
            <a:r>
              <a:rPr lang="en-US" sz="2800" dirty="0" smtClean="0">
                <a:latin typeface="Cambria" pitchFamily="18" charset="0"/>
              </a:rPr>
              <a:t>Hypertension</a:t>
            </a:r>
          </a:p>
          <a:p>
            <a:pPr lvl="1" algn="just"/>
            <a:r>
              <a:rPr lang="en-US" sz="2800" dirty="0" err="1" smtClean="0">
                <a:latin typeface="Cambria" pitchFamily="18" charset="0"/>
              </a:rPr>
              <a:t>Hyperlipidemia</a:t>
            </a:r>
            <a:endParaRPr lang="en-US" sz="2800" dirty="0" smtClean="0">
              <a:latin typeface="Cambria" pitchFamily="18" charset="0"/>
            </a:endParaRPr>
          </a:p>
          <a:p>
            <a:pPr lvl="1" algn="just"/>
            <a:r>
              <a:rPr lang="en-US" sz="2800" dirty="0" smtClean="0">
                <a:latin typeface="Cambria" pitchFamily="18" charset="0"/>
              </a:rPr>
              <a:t>Family history</a:t>
            </a:r>
          </a:p>
          <a:p>
            <a:pPr lvl="1" algn="just"/>
            <a:r>
              <a:rPr lang="en-US" sz="2800" dirty="0" smtClean="0">
                <a:latin typeface="Cambria" pitchFamily="18" charset="0"/>
              </a:rPr>
              <a:t>Genetics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mbria" pitchFamily="18" charset="0"/>
              </a:rPr>
              <a:t>Abdominal aortic aneurysms</a:t>
            </a:r>
            <a:endParaRPr lang="en-US" sz="36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mbria" pitchFamily="18" charset="0"/>
              </a:rPr>
              <a:t>Pathogenesis</a:t>
            </a:r>
            <a:endParaRPr lang="en-US" sz="36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9530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Cambria" pitchFamily="18" charset="0"/>
              </a:rPr>
              <a:t>Chronic aortic wall inflammation.</a:t>
            </a:r>
          </a:p>
          <a:p>
            <a:pPr algn="just"/>
            <a:r>
              <a:rPr lang="en-US" sz="2600" dirty="0" err="1" smtClean="0">
                <a:latin typeface="Cambria" pitchFamily="18" charset="0"/>
              </a:rPr>
              <a:t>Inflm</a:t>
            </a:r>
            <a:r>
              <a:rPr lang="en-US" sz="2600" dirty="0" smtClean="0">
                <a:latin typeface="Cambria" pitchFamily="18" charset="0"/>
              </a:rPr>
              <a:t> causes infiltration of media with leukocytes, microphages, mast cells, lymphocytes etc.</a:t>
            </a:r>
          </a:p>
          <a:p>
            <a:pPr algn="just"/>
            <a:r>
              <a:rPr lang="en-US" sz="2600" dirty="0" smtClean="0">
                <a:latin typeface="Cambria" pitchFamily="18" charset="0"/>
              </a:rPr>
              <a:t>Increased local expression of proteases.</a:t>
            </a:r>
          </a:p>
          <a:p>
            <a:pPr algn="just"/>
            <a:r>
              <a:rPr lang="en-US" sz="2600" dirty="0" smtClean="0">
                <a:latin typeface="Cambria" pitchFamily="18" charset="0"/>
              </a:rPr>
              <a:t>Imbalance between degenerative and reparative processes and more degradation of structural connective tissue occurs.</a:t>
            </a:r>
          </a:p>
          <a:p>
            <a:pPr algn="just"/>
            <a:r>
              <a:rPr lang="en-US" sz="2600" dirty="0" smtClean="0">
                <a:latin typeface="Cambria" pitchFamily="18" charset="0"/>
              </a:rPr>
              <a:t>Mechanical failure of medial </a:t>
            </a:r>
            <a:r>
              <a:rPr lang="en-US" sz="2600" dirty="0" err="1" smtClean="0">
                <a:latin typeface="Cambria" pitchFamily="18" charset="0"/>
              </a:rPr>
              <a:t>elastin</a:t>
            </a:r>
            <a:r>
              <a:rPr lang="en-US" sz="2600" dirty="0" smtClean="0">
                <a:latin typeface="Cambria" pitchFamily="18" charset="0"/>
              </a:rPr>
              <a:t> and adventitial collagen.</a:t>
            </a:r>
          </a:p>
          <a:p>
            <a:pPr algn="just"/>
            <a:r>
              <a:rPr lang="en-US" sz="2600" dirty="0" err="1" smtClean="0">
                <a:latin typeface="Cambria" pitchFamily="18" charset="0"/>
              </a:rPr>
              <a:t>Aneurysmal</a:t>
            </a:r>
            <a:r>
              <a:rPr lang="en-US" sz="2600" dirty="0" smtClean="0">
                <a:latin typeface="Cambria" pitchFamily="18" charset="0"/>
              </a:rPr>
              <a:t> dilatation and rupture.</a:t>
            </a:r>
            <a:endParaRPr lang="en-US" sz="2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w Doc 2019-01-09 18.56.32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90601"/>
            <a:ext cx="8534400" cy="58674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mbria" pitchFamily="18" charset="0"/>
              </a:rPr>
              <a:t>Pathogenesis</a:t>
            </a:r>
            <a:endParaRPr lang="en-US" sz="36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mbria" pitchFamily="18" charset="0"/>
              </a:rPr>
              <a:t>Clinical Features</a:t>
            </a:r>
            <a:endParaRPr lang="en-US" sz="36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4102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en-US" sz="2400" dirty="0" smtClean="0">
                <a:latin typeface="Cambria" pitchFamily="18" charset="0"/>
              </a:rPr>
              <a:t>Develops insidiously over many years.</a:t>
            </a:r>
          </a:p>
          <a:p>
            <a:pPr algn="just">
              <a:lnSpc>
                <a:spcPct val="160000"/>
              </a:lnSpc>
            </a:pPr>
            <a:r>
              <a:rPr lang="en-US" sz="2400" dirty="0" smtClean="0">
                <a:latin typeface="Cambria" pitchFamily="18" charset="0"/>
              </a:rPr>
              <a:t>Usually asymptomatic</a:t>
            </a:r>
          </a:p>
          <a:p>
            <a:pPr algn="just">
              <a:lnSpc>
                <a:spcPct val="160000"/>
              </a:lnSpc>
            </a:pPr>
            <a:r>
              <a:rPr lang="en-US" sz="2400" dirty="0" smtClean="0">
                <a:latin typeface="Cambria" pitchFamily="18" charset="0"/>
              </a:rPr>
              <a:t>Most are incidental finding on imaging studies.</a:t>
            </a:r>
          </a:p>
          <a:p>
            <a:pPr algn="just">
              <a:lnSpc>
                <a:spcPct val="160000"/>
              </a:lnSpc>
            </a:pPr>
            <a:r>
              <a:rPr lang="en-US" sz="2400" dirty="0" smtClean="0">
                <a:latin typeface="Cambria" pitchFamily="18" charset="0"/>
              </a:rPr>
              <a:t>Physical examination – </a:t>
            </a:r>
            <a:r>
              <a:rPr lang="en-US" sz="2400" dirty="0" err="1" smtClean="0">
                <a:latin typeface="Cambria" pitchFamily="18" charset="0"/>
              </a:rPr>
              <a:t>pulsatile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epigastric</a:t>
            </a:r>
            <a:r>
              <a:rPr lang="en-US" sz="2400" dirty="0" smtClean="0">
                <a:latin typeface="Cambria" pitchFamily="18" charset="0"/>
              </a:rPr>
              <a:t> or </a:t>
            </a:r>
            <a:r>
              <a:rPr lang="en-US" sz="2400" dirty="0" err="1" smtClean="0">
                <a:latin typeface="Cambria" pitchFamily="18" charset="0"/>
              </a:rPr>
              <a:t>periumbilical</a:t>
            </a:r>
            <a:r>
              <a:rPr lang="en-US" sz="2400" dirty="0" smtClean="0">
                <a:latin typeface="Cambria" pitchFamily="18" charset="0"/>
              </a:rPr>
              <a:t> mass. Insensitive-only 30-40%</a:t>
            </a:r>
          </a:p>
          <a:p>
            <a:pPr algn="just">
              <a:lnSpc>
                <a:spcPct val="160000"/>
              </a:lnSpc>
            </a:pPr>
            <a:r>
              <a:rPr lang="en-US" sz="2400" dirty="0" smtClean="0">
                <a:latin typeface="Cambria" pitchFamily="18" charset="0"/>
              </a:rPr>
              <a:t>AAA associated with other aneurysms</a:t>
            </a:r>
          </a:p>
          <a:p>
            <a:pPr lvl="1" algn="just">
              <a:lnSpc>
                <a:spcPct val="160000"/>
              </a:lnSpc>
            </a:pPr>
            <a:r>
              <a:rPr lang="en-US" sz="2400" dirty="0" smtClean="0">
                <a:latin typeface="Cambria" pitchFamily="18" charset="0"/>
              </a:rPr>
              <a:t>85% of femoral artery aneurysm</a:t>
            </a:r>
          </a:p>
          <a:p>
            <a:pPr lvl="1" algn="just">
              <a:lnSpc>
                <a:spcPct val="160000"/>
              </a:lnSpc>
            </a:pPr>
            <a:r>
              <a:rPr lang="en-US" sz="2400" dirty="0" smtClean="0">
                <a:latin typeface="Cambria" pitchFamily="18" charset="0"/>
              </a:rPr>
              <a:t>60% of </a:t>
            </a:r>
            <a:r>
              <a:rPr lang="en-US" sz="2400" dirty="0" err="1" smtClean="0">
                <a:latin typeface="Cambria" pitchFamily="18" charset="0"/>
              </a:rPr>
              <a:t>popliteal</a:t>
            </a:r>
            <a:r>
              <a:rPr lang="en-US" sz="2400" dirty="0" smtClean="0">
                <a:latin typeface="Cambria" pitchFamily="18" charset="0"/>
              </a:rPr>
              <a:t> artery aneurysm</a:t>
            </a:r>
          </a:p>
          <a:p>
            <a:pPr lvl="1" algn="just">
              <a:lnSpc>
                <a:spcPct val="160000"/>
              </a:lnSpc>
            </a:pPr>
            <a:r>
              <a:rPr lang="en-US" sz="2400" dirty="0" smtClean="0">
                <a:latin typeface="Cambria" pitchFamily="18" charset="0"/>
              </a:rPr>
              <a:t>25% of thoracic aorta aneurysm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5943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Cambria" pitchFamily="18" charset="0"/>
              </a:rPr>
              <a:t>Risk of distal </a:t>
            </a:r>
            <a:r>
              <a:rPr lang="en-US" sz="2400" dirty="0" err="1" smtClean="0">
                <a:latin typeface="Cambria" pitchFamily="18" charset="0"/>
              </a:rPr>
              <a:t>thromboembolism</a:t>
            </a:r>
            <a:r>
              <a:rPr lang="en-US" sz="2400" dirty="0" smtClean="0">
                <a:latin typeface="Cambria" pitchFamily="18" charset="0"/>
              </a:rPr>
              <a:t>, rapid expansion or rupture.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Cambria" pitchFamily="18" charset="0"/>
              </a:rPr>
              <a:t>Acute hemorrhage, severe abdominal pain, hypotension and sudden death</a:t>
            </a:r>
          </a:p>
          <a:p>
            <a:pPr>
              <a:lnSpc>
                <a:spcPct val="110000"/>
              </a:lnSpc>
            </a:pPr>
            <a:r>
              <a:rPr lang="en-US" sz="2400" dirty="0" err="1" smtClean="0">
                <a:latin typeface="Cambria" pitchFamily="18" charset="0"/>
              </a:rPr>
              <a:t>Periaortic</a:t>
            </a:r>
            <a:r>
              <a:rPr lang="en-US" sz="2400" dirty="0" smtClean="0">
                <a:latin typeface="Cambria" pitchFamily="18" charset="0"/>
              </a:rPr>
              <a:t> hematoma with severe backache radiating to flank and groin.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Cambria" pitchFamily="18" charset="0"/>
              </a:rPr>
              <a:t>Acute limb ischemia and </a:t>
            </a:r>
            <a:r>
              <a:rPr lang="en-US" sz="2400" dirty="0" err="1" smtClean="0">
                <a:latin typeface="Cambria" pitchFamily="18" charset="0"/>
              </a:rPr>
              <a:t>claudication</a:t>
            </a:r>
            <a:endParaRPr lang="en-US" sz="2400" dirty="0" smtClean="0">
              <a:latin typeface="Cambria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Cambria" pitchFamily="18" charset="0"/>
              </a:rPr>
              <a:t>Rupture has very high mortality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Cambria" pitchFamily="18" charset="0"/>
              </a:rPr>
              <a:t>30-50% die before hospitalization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Cambria" pitchFamily="18" charset="0"/>
              </a:rPr>
              <a:t>30-40% after hospitalization but before surgery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Cambria" pitchFamily="18" charset="0"/>
              </a:rPr>
              <a:t>Post operative mortality is 40-50%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Cambria" pitchFamily="18" charset="0"/>
              </a:rPr>
              <a:t>Mortality is less in EVAR as compared to OSR</a:t>
            </a:r>
            <a:r>
              <a:rPr lang="en-US" sz="1400" dirty="0" smtClean="0">
                <a:latin typeface="Cambria" pitchFamily="18" charset="0"/>
              </a:rPr>
              <a:t>.  </a:t>
            </a:r>
            <a:r>
              <a:rPr lang="en-US" sz="1400" i="1" dirty="0" smtClean="0">
                <a:latin typeface="Cambria" pitchFamily="18" charset="0"/>
              </a:rPr>
              <a:t>(</a:t>
            </a:r>
            <a:r>
              <a:rPr lang="en-US" sz="1400" i="1" dirty="0" err="1" smtClean="0">
                <a:latin typeface="Cambria" pitchFamily="18" charset="0"/>
              </a:rPr>
              <a:t>Eur</a:t>
            </a:r>
            <a:r>
              <a:rPr lang="en-US" sz="1400" i="1" dirty="0" smtClean="0">
                <a:latin typeface="Cambria" pitchFamily="18" charset="0"/>
              </a:rPr>
              <a:t> J </a:t>
            </a:r>
            <a:r>
              <a:rPr lang="en-US" sz="1400" i="1" dirty="0" err="1" smtClean="0">
                <a:latin typeface="Cambria" pitchFamily="18" charset="0"/>
              </a:rPr>
              <a:t>Vasc</a:t>
            </a:r>
            <a:r>
              <a:rPr lang="en-US" sz="1400" i="1" dirty="0" smtClean="0">
                <a:latin typeface="Cambria" pitchFamily="18" charset="0"/>
              </a:rPr>
              <a:t> </a:t>
            </a:r>
            <a:r>
              <a:rPr lang="en-US" sz="1400" i="1" dirty="0" err="1" smtClean="0">
                <a:latin typeface="Cambria" pitchFamily="18" charset="0"/>
              </a:rPr>
              <a:t>surg</a:t>
            </a:r>
            <a:r>
              <a:rPr lang="en-US" sz="1400" i="1" dirty="0" smtClean="0">
                <a:latin typeface="Cambria" pitchFamily="18" charset="0"/>
              </a:rPr>
              <a:t>, 2016)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5344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Cambria" pitchFamily="18" charset="0"/>
              </a:rPr>
              <a:t>The </a:t>
            </a:r>
            <a:r>
              <a:rPr lang="en-US" sz="2800" dirty="0">
                <a:latin typeface="Cambria" pitchFamily="18" charset="0"/>
              </a:rPr>
              <a:t>annual risk of rupture based upon aneurysm </a:t>
            </a:r>
            <a:r>
              <a:rPr lang="en-US" sz="2800" dirty="0" smtClean="0">
                <a:latin typeface="Cambria" pitchFamily="18" charset="0"/>
              </a:rPr>
              <a:t>size </a:t>
            </a:r>
            <a:r>
              <a:rPr lang="en-US" sz="2400" dirty="0" smtClean="0">
                <a:latin typeface="Cambria" pitchFamily="18" charset="0"/>
              </a:rPr>
              <a:t>: (</a:t>
            </a:r>
            <a:r>
              <a:rPr lang="en-US" sz="1400" i="1" dirty="0" smtClean="0">
                <a:latin typeface="Cambria" pitchFamily="18" charset="0"/>
              </a:rPr>
              <a:t>The Society for Vascular Surgery practice guidelines - Journal of Vascular Surgery, 2018</a:t>
            </a:r>
            <a:r>
              <a:rPr lang="en-US" sz="2400" dirty="0" smtClean="0">
                <a:latin typeface="Cambria" pitchFamily="18" charset="0"/>
              </a:rPr>
              <a:t>)</a:t>
            </a:r>
            <a:endParaRPr lang="en-US" sz="2400" dirty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Less </a:t>
            </a:r>
            <a:r>
              <a:rPr lang="en-US" sz="2400" dirty="0">
                <a:latin typeface="Cambria" pitchFamily="18" charset="0"/>
              </a:rPr>
              <a:t>than 4.0 cm in diameter = less than 1 in 200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4.0 </a:t>
            </a:r>
            <a:r>
              <a:rPr lang="en-US" sz="2400" dirty="0">
                <a:latin typeface="Cambria" pitchFamily="18" charset="0"/>
              </a:rPr>
              <a:t>to 4.9 cm in diameter = between 1 in 200 and 1 in 20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5.0 </a:t>
            </a:r>
            <a:r>
              <a:rPr lang="en-US" sz="2400" dirty="0">
                <a:latin typeface="Cambria" pitchFamily="18" charset="0"/>
              </a:rPr>
              <a:t>to 5.9 cm in diameter = between 1 in </a:t>
            </a:r>
            <a:r>
              <a:rPr lang="en-US" sz="2400" dirty="0" smtClean="0">
                <a:latin typeface="Cambria" pitchFamily="18" charset="0"/>
              </a:rPr>
              <a:t>20 </a:t>
            </a:r>
            <a:r>
              <a:rPr lang="en-US" sz="2400" dirty="0">
                <a:latin typeface="Cambria" pitchFamily="18" charset="0"/>
              </a:rPr>
              <a:t>and 1 in </a:t>
            </a:r>
            <a:r>
              <a:rPr lang="en-US" sz="2400" dirty="0" smtClean="0">
                <a:latin typeface="Cambria" pitchFamily="18" charset="0"/>
              </a:rPr>
              <a:t>10</a:t>
            </a:r>
            <a:endParaRPr lang="en-US" sz="2400" dirty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6.0 </a:t>
            </a:r>
            <a:r>
              <a:rPr lang="en-US" sz="2400" dirty="0">
                <a:latin typeface="Cambria" pitchFamily="18" charset="0"/>
              </a:rPr>
              <a:t>to 6.9 cm in diameter = between 1 in 10 and 2 in 10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7.0 </a:t>
            </a:r>
            <a:r>
              <a:rPr lang="en-US" sz="2400" dirty="0">
                <a:latin typeface="Cambria" pitchFamily="18" charset="0"/>
              </a:rPr>
              <a:t>to 7.9 cm in diameter = between 2 in 10 and 4 in 10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8.0 </a:t>
            </a:r>
            <a:r>
              <a:rPr lang="en-US" sz="2400" dirty="0">
                <a:latin typeface="Cambria" pitchFamily="18" charset="0"/>
              </a:rPr>
              <a:t>cm or more in diameter = between 3 in 10 and 5 in </a:t>
            </a:r>
            <a:r>
              <a:rPr lang="en-US" sz="2400" dirty="0" smtClean="0">
                <a:latin typeface="Cambria" pitchFamily="18" charset="0"/>
              </a:rPr>
              <a:t>10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Diagnostic imaging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52578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600" dirty="0" err="1" smtClean="0">
                <a:latin typeface="Cambria" pitchFamily="18" charset="0"/>
              </a:rPr>
              <a:t>Abdonimal</a:t>
            </a:r>
            <a:r>
              <a:rPr lang="en-US" sz="2600" dirty="0" smtClean="0">
                <a:latin typeface="Cambria" pitchFamily="18" charset="0"/>
              </a:rPr>
              <a:t> USG</a:t>
            </a:r>
          </a:p>
          <a:p>
            <a:pPr lvl="1" algn="just">
              <a:lnSpc>
                <a:spcPct val="110000"/>
              </a:lnSpc>
            </a:pPr>
            <a:r>
              <a:rPr lang="en-US" sz="2400" dirty="0" smtClean="0">
                <a:latin typeface="Cambria" pitchFamily="18" charset="0"/>
              </a:rPr>
              <a:t>Non-invasive, inexpensive, free of radiation and contrast free </a:t>
            </a:r>
          </a:p>
          <a:p>
            <a:pPr algn="just">
              <a:lnSpc>
                <a:spcPct val="110000"/>
              </a:lnSpc>
            </a:pPr>
            <a:r>
              <a:rPr lang="en-US" sz="2600" dirty="0" smtClean="0">
                <a:latin typeface="Cambria" pitchFamily="18" charset="0"/>
              </a:rPr>
              <a:t>CT angiogram</a:t>
            </a:r>
          </a:p>
          <a:p>
            <a:pPr lvl="1" algn="just">
              <a:lnSpc>
                <a:spcPct val="110000"/>
              </a:lnSpc>
            </a:pPr>
            <a:r>
              <a:rPr lang="en-US" sz="2400" dirty="0" smtClean="0">
                <a:latin typeface="Cambria" pitchFamily="18" charset="0"/>
              </a:rPr>
              <a:t>More accurate than USG</a:t>
            </a:r>
          </a:p>
          <a:p>
            <a:pPr lvl="1" algn="just">
              <a:lnSpc>
                <a:spcPct val="110000"/>
              </a:lnSpc>
            </a:pPr>
            <a:r>
              <a:rPr lang="en-US" sz="2400" dirty="0" smtClean="0">
                <a:latin typeface="Cambria" pitchFamily="18" charset="0"/>
              </a:rPr>
              <a:t>Relationship of AAA with other vessels</a:t>
            </a:r>
          </a:p>
          <a:p>
            <a:pPr lvl="1" algn="just">
              <a:lnSpc>
                <a:spcPct val="110000"/>
              </a:lnSpc>
            </a:pPr>
            <a:r>
              <a:rPr lang="en-US" sz="2400" dirty="0" smtClean="0">
                <a:latin typeface="Cambria" pitchFamily="18" charset="0"/>
              </a:rPr>
              <a:t>Coexisting mural thrombosis, calcification, occlusive atherosclerosis</a:t>
            </a:r>
          </a:p>
          <a:p>
            <a:pPr lvl="1" algn="just">
              <a:lnSpc>
                <a:spcPct val="110000"/>
              </a:lnSpc>
            </a:pPr>
            <a:r>
              <a:rPr lang="en-US" sz="2400" dirty="0" smtClean="0">
                <a:latin typeface="Cambria" pitchFamily="18" charset="0"/>
              </a:rPr>
              <a:t>Enhance visualization of AAA before EVAR</a:t>
            </a:r>
          </a:p>
          <a:p>
            <a:pPr algn="just">
              <a:lnSpc>
                <a:spcPct val="110000"/>
              </a:lnSpc>
            </a:pPr>
            <a:r>
              <a:rPr lang="en-US" sz="2600" dirty="0" smtClean="0">
                <a:latin typeface="Cambria" pitchFamily="18" charset="0"/>
              </a:rPr>
              <a:t>MRA</a:t>
            </a:r>
            <a:r>
              <a:rPr lang="en-US" sz="2400" dirty="0" smtClean="0">
                <a:latin typeface="Cambria" pitchFamily="18" charset="0"/>
              </a:rPr>
              <a:t>- Magnetic resonance angiography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2-us-showing-aneurysm-of-abdominal-aorta-ctisus-with-arr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838200"/>
            <a:ext cx="4343400" cy="469367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Diagnostic imaging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6" name="Picture 5" descr="IOW A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4800600" cy="337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fp20020415p1565-f5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4876800" cy="5334000"/>
          </a:xfrm>
        </p:spPr>
      </p:pic>
      <p:pic>
        <p:nvPicPr>
          <p:cNvPr id="5" name="Picture 4" descr="angio_aneury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838201"/>
            <a:ext cx="4495800" cy="52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dominal_Image2_Kot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28601"/>
            <a:ext cx="5181600" cy="5715000"/>
          </a:xfrm>
          <a:prstGeom prst="rect">
            <a:avLst/>
          </a:prstGeom>
        </p:spPr>
      </p:pic>
      <p:pic>
        <p:nvPicPr>
          <p:cNvPr id="4" name="Picture 3" descr="AAA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tretch>
            <a:fillRect/>
          </a:stretch>
        </p:blipFill>
        <p:spPr>
          <a:xfrm>
            <a:off x="0" y="1371600"/>
            <a:ext cx="4648200" cy="48049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5626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Cambria" pitchFamily="18" charset="0"/>
              </a:rPr>
              <a:t>Anatomy and Physiology of Aorta</a:t>
            </a:r>
          </a:p>
          <a:p>
            <a:r>
              <a:rPr lang="en-US" sz="2600" dirty="0" smtClean="0">
                <a:latin typeface="Cambria" pitchFamily="18" charset="0"/>
              </a:rPr>
              <a:t>Aortic Aneurysms – Thoracic and Abdominal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Etiology &amp; Pathogenesis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Clinical Manifestations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Diagnosis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Natural History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Management</a:t>
            </a:r>
          </a:p>
          <a:p>
            <a:pPr lvl="2">
              <a:buFont typeface="Wingdings" pitchFamily="2" charset="2"/>
              <a:buChar char="§"/>
            </a:pPr>
            <a:r>
              <a:rPr lang="en-US" sz="2600" dirty="0" smtClean="0">
                <a:latin typeface="Cambria" pitchFamily="18" charset="0"/>
              </a:rPr>
              <a:t>Surgical repair</a:t>
            </a:r>
          </a:p>
          <a:p>
            <a:pPr lvl="2">
              <a:buFont typeface="Wingdings" pitchFamily="2" charset="2"/>
              <a:buChar char="§"/>
            </a:pPr>
            <a:r>
              <a:rPr lang="en-US" sz="2600" dirty="0" smtClean="0">
                <a:latin typeface="Cambria" pitchFamily="18" charset="0"/>
              </a:rPr>
              <a:t>Endovascular repair</a:t>
            </a:r>
          </a:p>
          <a:p>
            <a:pPr lvl="2">
              <a:buFont typeface="Wingdings" pitchFamily="2" charset="2"/>
              <a:buChar char="§"/>
            </a:pPr>
            <a:r>
              <a:rPr lang="en-US" sz="2600" dirty="0" smtClean="0">
                <a:latin typeface="Cambria" pitchFamily="18" charset="0"/>
              </a:rPr>
              <a:t>Medical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mbria" pitchFamily="18" charset="0"/>
              </a:rPr>
              <a:t>Screening</a:t>
            </a:r>
            <a:endParaRPr lang="en-US" sz="36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562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Cambria" pitchFamily="18" charset="0"/>
              </a:rPr>
              <a:t>Done using USG</a:t>
            </a:r>
          </a:p>
          <a:p>
            <a:pPr algn="just"/>
            <a:r>
              <a:rPr lang="en-US" sz="2400" dirty="0" smtClean="0">
                <a:latin typeface="Cambria" pitchFamily="18" charset="0"/>
              </a:rPr>
              <a:t>Incidence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1 per 1000 in males over 60 years of age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7 per 1000 in males over 70 years of age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10% in males over 60 years of age with risk factors like smoking, F/H, HTN, atherosclerosis</a:t>
            </a:r>
          </a:p>
          <a:p>
            <a:pPr algn="just"/>
            <a:r>
              <a:rPr lang="en-US" sz="2400" dirty="0" smtClean="0">
                <a:latin typeface="Cambria" pitchFamily="18" charset="0"/>
              </a:rPr>
              <a:t>Impact of screening-early diagnosis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50% reduction in rupture cases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50% reduction in overall aneurysm related mortality.</a:t>
            </a:r>
          </a:p>
          <a:p>
            <a:pPr algn="just"/>
            <a:r>
              <a:rPr lang="en-US" sz="2400" dirty="0" smtClean="0">
                <a:latin typeface="Cambria" pitchFamily="18" charset="0"/>
              </a:rPr>
              <a:t>In females controversial with no clear survival benefit</a:t>
            </a:r>
            <a:r>
              <a:rPr lang="en-US" sz="1400" i="1" dirty="0" smtClean="0">
                <a:latin typeface="Cambria" pitchFamily="18" charset="0"/>
              </a:rPr>
              <a:t> (MASS study)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913238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3048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The Society of Vascular Surgery recommendations for one time screening of AAA-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All males age &gt;65 years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All males age &gt;55 years with F/H of AAA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All females of age &gt;65 years with F/H of AAA or H/o tobacco use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96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mbria" pitchFamily="18" charset="0"/>
              </a:rPr>
              <a:t>Surveillance</a:t>
            </a:r>
            <a:endParaRPr lang="en-US" sz="36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48768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Cambria" pitchFamily="18" charset="0"/>
              </a:rPr>
              <a:t>SVS surveillance imaging strategy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2.5-2.9 cm every 5 years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3.0-3.4 cm every 3 years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3.5-4.5 cm every 12 months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4.5-5.4 cm every 6 months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67400" y="1143000"/>
            <a:ext cx="29718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USG is used for small size aneurysms while for large size aneurysm &gt;4.5 cm CT is preferred.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229600" cy="4983163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Cambria" pitchFamily="18" charset="0"/>
              </a:rPr>
              <a:t>Most medical therapy based for Risk reduction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smoking cessation</a:t>
            </a:r>
          </a:p>
          <a:p>
            <a:pPr lvl="1" algn="just"/>
            <a:r>
              <a:rPr lang="en-US" sz="2400" dirty="0" err="1" smtClean="0">
                <a:latin typeface="Cambria" pitchFamily="18" charset="0"/>
              </a:rPr>
              <a:t>statin</a:t>
            </a:r>
            <a:r>
              <a:rPr lang="en-US" sz="2400" dirty="0" smtClean="0">
                <a:latin typeface="Cambria" pitchFamily="18" charset="0"/>
              </a:rPr>
              <a:t> therapy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physical exercise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ACE inhibitors or </a:t>
            </a:r>
            <a:r>
              <a:rPr lang="en-US" sz="2400" dirty="0" err="1" smtClean="0">
                <a:latin typeface="Cambria" pitchFamily="18" charset="0"/>
              </a:rPr>
              <a:t>Losartan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1600" i="1" dirty="0" smtClean="0">
                <a:latin typeface="Cambria" pitchFamily="18" charset="0"/>
              </a:rPr>
              <a:t>(</a:t>
            </a:r>
            <a:r>
              <a:rPr lang="en-US" sz="1600" i="1" dirty="0" err="1" smtClean="0">
                <a:latin typeface="Cambria" pitchFamily="18" charset="0"/>
              </a:rPr>
              <a:t>Hackam</a:t>
            </a:r>
            <a:r>
              <a:rPr lang="en-US" sz="1600" i="1" dirty="0" smtClean="0">
                <a:latin typeface="Cambria" pitchFamily="18" charset="0"/>
              </a:rPr>
              <a:t> et al)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C. </a:t>
            </a:r>
            <a:r>
              <a:rPr lang="en-US" sz="2400" dirty="0" err="1" smtClean="0">
                <a:latin typeface="Cambria" pitchFamily="18" charset="0"/>
              </a:rPr>
              <a:t>pneumoniae</a:t>
            </a:r>
            <a:r>
              <a:rPr lang="en-US" sz="2400" dirty="0" smtClean="0">
                <a:latin typeface="Cambria" pitchFamily="18" charset="0"/>
              </a:rPr>
              <a:t> infection associated with an increased rate of AAA expansion and </a:t>
            </a:r>
            <a:r>
              <a:rPr lang="en-US" sz="2400" dirty="0" err="1" smtClean="0">
                <a:latin typeface="Cambria" pitchFamily="18" charset="0"/>
              </a:rPr>
              <a:t>roxithromycin</a:t>
            </a:r>
            <a:r>
              <a:rPr lang="en-US" sz="2400" dirty="0" smtClean="0">
                <a:latin typeface="Cambria" pitchFamily="18" charset="0"/>
              </a:rPr>
              <a:t> decreases the rate of aneurysm expansion. </a:t>
            </a:r>
            <a:r>
              <a:rPr lang="en-US" sz="1600" i="1" dirty="0" smtClean="0">
                <a:latin typeface="Cambria" pitchFamily="18" charset="0"/>
              </a:rPr>
              <a:t>(</a:t>
            </a:r>
            <a:r>
              <a:rPr lang="en-US" sz="1600" i="1" dirty="0" err="1" smtClean="0">
                <a:latin typeface="Cambria" pitchFamily="18" charset="0"/>
              </a:rPr>
              <a:t>Lindholt</a:t>
            </a:r>
            <a:r>
              <a:rPr lang="en-US" sz="1600" i="1" dirty="0" smtClean="0">
                <a:latin typeface="Cambria" pitchFamily="18" charset="0"/>
              </a:rPr>
              <a:t> et al)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Doxycycline-MMP9 inhibitor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Experimental therapy-monoclonal antibodies against the </a:t>
            </a:r>
            <a:r>
              <a:rPr lang="en-US" sz="2400" dirty="0" err="1" smtClean="0">
                <a:latin typeface="Cambria" pitchFamily="18" charset="0"/>
              </a:rPr>
              <a:t>proinflammatory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protienases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elastase</a:t>
            </a:r>
            <a:r>
              <a:rPr lang="en-US" sz="2400" dirty="0" smtClean="0">
                <a:latin typeface="Cambria" pitchFamily="18" charset="0"/>
              </a:rPr>
              <a:t> etc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048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Medical management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257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latin typeface="Cambria" pitchFamily="18" charset="0"/>
              </a:rPr>
              <a:t>Many AAA associated with other Co-morbid diseases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latin typeface="Cambria" pitchFamily="18" charset="0"/>
              </a:rPr>
              <a:t>CAD leading cause of early and late mortality after AAA repair.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latin typeface="Cambria" pitchFamily="18" charset="0"/>
              </a:rPr>
              <a:t>CKD, COPD, Stroke and DM may influence morbidity and mortality.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latin typeface="Cambria" pitchFamily="18" charset="0"/>
              </a:rPr>
              <a:t> A significantly lower incidence of myocardial infarction  among patients undergoing EVAR as compared with open repair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latin typeface="Cambria" pitchFamily="18" charset="0"/>
              </a:rPr>
              <a:t>EVAR should be considered inpatients with  intermediate to high cardiac risk.</a:t>
            </a:r>
            <a:endParaRPr lang="en-US" sz="2600" dirty="0">
              <a:latin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962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Medical management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1981200"/>
            <a:ext cx="908447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164068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ambria" pitchFamily="18" charset="0"/>
              </a:rPr>
              <a:t>Preoperative cardiac evaluation for patients undergoing aneurysm repair</a:t>
            </a:r>
          </a:p>
          <a:p>
            <a:r>
              <a:rPr lang="en-US" sz="1600" i="1" dirty="0" smtClean="0">
                <a:latin typeface="Cambria" pitchFamily="18" charset="0"/>
              </a:rPr>
              <a:t>(ACC/AHA 2017 Guidelines on </a:t>
            </a:r>
            <a:r>
              <a:rPr lang="en-US" sz="1600" i="1" dirty="0" err="1" smtClean="0">
                <a:latin typeface="Cambria" pitchFamily="18" charset="0"/>
              </a:rPr>
              <a:t>perioperative</a:t>
            </a:r>
            <a:r>
              <a:rPr lang="en-US" sz="1600" i="1" dirty="0" smtClean="0">
                <a:latin typeface="Cambria" pitchFamily="18" charset="0"/>
              </a:rPr>
              <a:t> cardiovascular evaluation and care for </a:t>
            </a:r>
            <a:r>
              <a:rPr lang="en-US" sz="1600" i="1" dirty="0" err="1" smtClean="0">
                <a:latin typeface="Cambria" pitchFamily="18" charset="0"/>
              </a:rPr>
              <a:t>noncardiac</a:t>
            </a:r>
            <a:r>
              <a:rPr lang="en-US" sz="1600" i="1" dirty="0" smtClean="0">
                <a:latin typeface="Cambria" pitchFamily="18" charset="0"/>
              </a:rPr>
              <a:t> surgery: executive summary. Circulation 2017;116:1971-96.)</a:t>
            </a:r>
            <a:endParaRPr lang="en-US" sz="1600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4068"/>
            <a:ext cx="8153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ambria" pitchFamily="18" charset="0"/>
              </a:rPr>
              <a:t>Preoperative cardiac evaluation for patients undergoing aneurysm repair</a:t>
            </a:r>
          </a:p>
          <a:p>
            <a:r>
              <a:rPr lang="en-US" i="1" dirty="0" smtClean="0">
                <a:latin typeface="Cambria" pitchFamily="18" charset="0"/>
              </a:rPr>
              <a:t>(ACC/AHA 2017 Guidelines on </a:t>
            </a:r>
            <a:r>
              <a:rPr lang="en-US" i="1" dirty="0" err="1" smtClean="0">
                <a:latin typeface="Cambria" pitchFamily="18" charset="0"/>
              </a:rPr>
              <a:t>perioperative</a:t>
            </a:r>
            <a:r>
              <a:rPr lang="en-US" i="1" dirty="0" smtClean="0">
                <a:latin typeface="Cambria" pitchFamily="18" charset="0"/>
              </a:rPr>
              <a:t> cardiovascular evaluation and care for </a:t>
            </a:r>
            <a:r>
              <a:rPr lang="en-US" i="1" dirty="0" err="1" smtClean="0">
                <a:latin typeface="Cambria" pitchFamily="18" charset="0"/>
              </a:rPr>
              <a:t>noncardiac</a:t>
            </a:r>
            <a:r>
              <a:rPr lang="en-US" i="1" dirty="0" smtClean="0">
                <a:latin typeface="Cambria" pitchFamily="18" charset="0"/>
              </a:rPr>
              <a:t> surgery: executive summary. Circulation 2017;116:1971-96.)</a:t>
            </a:r>
            <a:endParaRPr lang="en-US" i="1" dirty="0">
              <a:latin typeface="Cambria" pitchFamily="18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-6773" y="2057400"/>
            <a:ext cx="915754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4068"/>
            <a:ext cx="8153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ambria" pitchFamily="18" charset="0"/>
              </a:rPr>
              <a:t>Preoperative cardiac evaluation for patients undergoing aneurysm repair</a:t>
            </a:r>
          </a:p>
          <a:p>
            <a:r>
              <a:rPr lang="en-US" i="1" dirty="0" smtClean="0">
                <a:latin typeface="Cambria" pitchFamily="18" charset="0"/>
              </a:rPr>
              <a:t>(ACC/AHA 2017 Guidelines on </a:t>
            </a:r>
            <a:r>
              <a:rPr lang="en-US" i="1" dirty="0" err="1" smtClean="0">
                <a:latin typeface="Cambria" pitchFamily="18" charset="0"/>
              </a:rPr>
              <a:t>perioperative</a:t>
            </a:r>
            <a:r>
              <a:rPr lang="en-US" i="1" dirty="0" smtClean="0">
                <a:latin typeface="Cambria" pitchFamily="18" charset="0"/>
              </a:rPr>
              <a:t> cardiovascular evaluation and care for </a:t>
            </a:r>
            <a:r>
              <a:rPr lang="en-US" i="1" dirty="0" err="1" smtClean="0">
                <a:latin typeface="Cambria" pitchFamily="18" charset="0"/>
              </a:rPr>
              <a:t>noncardiac</a:t>
            </a:r>
            <a:r>
              <a:rPr lang="en-US" i="1" dirty="0" smtClean="0">
                <a:latin typeface="Cambria" pitchFamily="18" charset="0"/>
              </a:rPr>
              <a:t> surgery: executive summary. Circulation 2017;116:1971-96.)</a:t>
            </a:r>
            <a:endParaRPr lang="en-US" i="1" dirty="0">
              <a:latin typeface="Cambria" pitchFamily="18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0" y="2209800"/>
            <a:ext cx="915390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mbria" pitchFamily="18" charset="0"/>
              </a:rPr>
              <a:t>Surgery</a:t>
            </a:r>
            <a:endParaRPr lang="en-US" sz="36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848600" cy="452596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Cambria" pitchFamily="18" charset="0"/>
              </a:rPr>
              <a:t>Indications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Symptomatic AAA (tenderness or abdominal or back pain, evidence for </a:t>
            </a:r>
            <a:r>
              <a:rPr lang="en-US" sz="28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embolization</a:t>
            </a:r>
            <a:r>
              <a:rPr lang="en-US" sz="28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, rupture)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Asymptomatic aneurysm size ≥5.5 cm 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AAA that has expanded by more than 0.5 cm within a six-month interval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mbria" pitchFamily="18" charset="0"/>
              </a:rPr>
              <a:t>OSR via </a:t>
            </a:r>
            <a:r>
              <a:rPr lang="en-US" sz="2400" dirty="0" err="1" smtClean="0">
                <a:latin typeface="Cambria" pitchFamily="18" charset="0"/>
              </a:rPr>
              <a:t>transperitoneal</a:t>
            </a:r>
            <a:r>
              <a:rPr lang="en-US" sz="2400" dirty="0" smtClean="0">
                <a:latin typeface="Cambria" pitchFamily="18" charset="0"/>
              </a:rPr>
              <a:t> or left retroperitoneal approach</a:t>
            </a:r>
          </a:p>
          <a:p>
            <a:r>
              <a:rPr lang="en-US" sz="2400" dirty="0" smtClean="0">
                <a:latin typeface="Cambria" pitchFamily="18" charset="0"/>
              </a:rPr>
              <a:t>Occlusion by tube or bifurcated graft</a:t>
            </a:r>
          </a:p>
          <a:p>
            <a:r>
              <a:rPr lang="en-US" sz="2400" dirty="0" smtClean="0">
                <a:latin typeface="Cambria" pitchFamily="18" charset="0"/>
              </a:rPr>
              <a:t>Excluded aneurysm is not </a:t>
            </a:r>
            <a:r>
              <a:rPr lang="en-US" sz="2400" dirty="0" err="1" smtClean="0">
                <a:latin typeface="Cambria" pitchFamily="18" charset="0"/>
              </a:rPr>
              <a:t>resected</a:t>
            </a:r>
            <a:r>
              <a:rPr lang="en-US" sz="2400" dirty="0" smtClean="0">
                <a:latin typeface="Cambria" pitchFamily="18" charset="0"/>
              </a:rPr>
              <a:t> to prevent </a:t>
            </a:r>
            <a:r>
              <a:rPr lang="en-US" sz="2400" dirty="0" err="1" smtClean="0">
                <a:latin typeface="Cambria" pitchFamily="18" charset="0"/>
              </a:rPr>
              <a:t>aorto</a:t>
            </a:r>
            <a:r>
              <a:rPr lang="en-US" sz="2400" dirty="0" smtClean="0">
                <a:latin typeface="Cambria" pitchFamily="18" charset="0"/>
              </a:rPr>
              <a:t>-enteric fistula</a:t>
            </a:r>
          </a:p>
          <a:p>
            <a:r>
              <a:rPr lang="en-US" sz="2400" dirty="0" smtClean="0">
                <a:latin typeface="Cambria" pitchFamily="18" charset="0"/>
              </a:rPr>
              <a:t>OSR mortality 4 to 8%</a:t>
            </a:r>
          </a:p>
          <a:p>
            <a:r>
              <a:rPr lang="en-US" sz="2400" dirty="0" smtClean="0">
                <a:latin typeface="Cambria" pitchFamily="18" charset="0"/>
              </a:rPr>
              <a:t>OSR post op complications 10 to 30% (cardiac, pulmonary, renal, colonic ischemia)</a:t>
            </a:r>
          </a:p>
          <a:p>
            <a:r>
              <a:rPr lang="en-US" sz="2400" dirty="0" smtClean="0">
                <a:latin typeface="Cambria" pitchFamily="18" charset="0"/>
              </a:rPr>
              <a:t>OSR late complications 15 to 30% (incision related, </a:t>
            </a:r>
            <a:r>
              <a:rPr lang="en-US" sz="2400" dirty="0" err="1" smtClean="0">
                <a:latin typeface="Cambria" pitchFamily="18" charset="0"/>
              </a:rPr>
              <a:t>perianstomosic</a:t>
            </a:r>
            <a:r>
              <a:rPr lang="en-US" sz="2400" dirty="0" smtClean="0">
                <a:latin typeface="Cambria" pitchFamily="18" charset="0"/>
              </a:rPr>
              <a:t> aneurysm, graft infection, graft-enteric fistula and graft </a:t>
            </a:r>
            <a:r>
              <a:rPr lang="en-US" sz="2400" dirty="0" err="1" smtClean="0">
                <a:latin typeface="Cambria" pitchFamily="18" charset="0"/>
              </a:rPr>
              <a:t>limd</a:t>
            </a:r>
            <a:r>
              <a:rPr lang="en-US" sz="2400" dirty="0" smtClean="0">
                <a:latin typeface="Cambria" pitchFamily="18" charset="0"/>
              </a:rPr>
              <a:t> occlusions with LL ischemia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Surgery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mbria" pitchFamily="18" charset="0"/>
              </a:rPr>
              <a:t>Anatomy &amp; Physiology </a:t>
            </a:r>
            <a:endParaRPr lang="en-US" sz="36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524000"/>
            <a:ext cx="4267200" cy="445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Largest artery of body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Thoracic and Abdominal part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Aortic root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Ascending aorta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Aortic arch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Descending aorta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Supra-renal part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Infra-renal part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5" name="Picture 4" descr="New Doc 2019-01-09 18.57.57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4572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mbria" pitchFamily="18" charset="0"/>
              </a:rPr>
              <a:t>EVAR</a:t>
            </a:r>
            <a:endParaRPr lang="en-US" sz="36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52596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Endovascular aneurysm repair (EVAR) is a relatively new method of treating  aortic aneurysms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Performed by inserting graft components folded and compressed within a delivery sheath through the lumen of an access vessel, usually the common femoral artery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Upon deployment, the </a:t>
            </a:r>
            <a:r>
              <a:rPr lang="en-US" sz="26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endograft</a:t>
            </a:r>
            <a:r>
              <a:rPr lang="en-US" sz="26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expands, contacting the vessel wall proximally and distally to exclude the aortic aneurysm sac from aortic blood flow and pressure</a:t>
            </a:r>
            <a:endParaRPr lang="en-US" sz="2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678363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To define the anatomy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To determine the feasibility of endovascular repair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To choose the size and configuration of </a:t>
            </a:r>
            <a:r>
              <a:rPr lang="en-IN" sz="24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endograft</a:t>
            </a:r>
            <a:r>
              <a:rPr lang="en-IN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components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CT angiography with 3-D reconstruction preferred because in </a:t>
            </a:r>
            <a:r>
              <a:rPr lang="en-IN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2D CT- aortic diameter measurements sometimes overestimated if the aorta is angulated and the longitudinal axis is not perpendicular to the imaging plane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MR angiography in setting of renal dysfunction. But MRA fails to depict vessel wall calcification, which has implications for vascular access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EVAR-</a:t>
            </a:r>
            <a:r>
              <a:rPr lang="en-US" sz="3200" dirty="0" err="1" smtClean="0">
                <a:solidFill>
                  <a:srgbClr val="FFFF00"/>
                </a:solidFill>
                <a:latin typeface="Cambria" pitchFamily="18" charset="0"/>
              </a:rPr>
              <a:t>Preop</a:t>
            </a:r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 planning and imaging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543800" cy="452596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Cambria" pitchFamily="18" charset="0"/>
              </a:rPr>
              <a:t>Aortic neck diameter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Aortic diameter at the lowest renal artery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IN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Endograft diameter required = 15 to 20% more of measured aortic neck diameter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IN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Over-sizing - kinking of the device, incomplete expansion of graft, inadequate seal, a </a:t>
            </a:r>
            <a:r>
              <a:rPr lang="en-IN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nidus</a:t>
            </a:r>
            <a:r>
              <a:rPr lang="en-IN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for thrombus formation or </a:t>
            </a:r>
            <a:r>
              <a:rPr lang="en-IN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endoleak</a:t>
            </a:r>
            <a:endParaRPr lang="en-IN" dirty="0" smtClean="0"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IN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Under sizing- inadequate seal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EVAR-</a:t>
            </a:r>
            <a:r>
              <a:rPr lang="en-US" sz="3200" dirty="0" err="1" smtClean="0">
                <a:solidFill>
                  <a:srgbClr val="FFFF00"/>
                </a:solidFill>
                <a:latin typeface="Cambria" pitchFamily="18" charset="0"/>
              </a:rPr>
              <a:t>Preop</a:t>
            </a:r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 planning an imaging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5237"/>
            <a:ext cx="8382000" cy="49831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Cambria" pitchFamily="18" charset="0"/>
              </a:rPr>
              <a:t>Aortic neck </a:t>
            </a:r>
            <a:r>
              <a:rPr lang="en-US" sz="2800" dirty="0" err="1" smtClean="0">
                <a:latin typeface="Cambria" pitchFamily="18" charset="0"/>
              </a:rPr>
              <a:t>angulation</a:t>
            </a:r>
            <a:endParaRPr lang="en-US" sz="2800" dirty="0" smtClean="0">
              <a:latin typeface="Cambria" pitchFamily="18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The angle formed between points connecting the lowest renal artery, the origin of the aneurysm, and the aortic bifurcation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Greater angle-difficulties in implantation, kinking,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endoleak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, and the potential for distal device migration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Ideally, the aortic neck angle should be &lt; 60</a:t>
            </a:r>
            <a:r>
              <a:rPr lang="en-US" baseline="300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0</a:t>
            </a:r>
            <a:endParaRPr lang="en-US" dirty="0" smtClean="0">
              <a:latin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EVAR-</a:t>
            </a:r>
            <a:r>
              <a:rPr lang="en-US" sz="3200" dirty="0" err="1" smtClean="0">
                <a:solidFill>
                  <a:srgbClr val="FFFF00"/>
                </a:solidFill>
                <a:latin typeface="Cambria" pitchFamily="18" charset="0"/>
              </a:rPr>
              <a:t>Preop</a:t>
            </a:r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 planning an imaging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Cambria" pitchFamily="18" charset="0"/>
              </a:rPr>
              <a:t>Aortic neck length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The distance from the lowest renal artery to the origin of the aneurysm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Should be at least 10 to 15 mm to provide an adequate proximal landing zone for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endograft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fixation</a:t>
            </a:r>
            <a:endParaRPr lang="en-US" dirty="0" smtClean="0">
              <a:latin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EVAR-</a:t>
            </a:r>
            <a:r>
              <a:rPr lang="en-US" sz="3200" dirty="0" err="1" smtClean="0">
                <a:solidFill>
                  <a:srgbClr val="FFFF00"/>
                </a:solidFill>
                <a:latin typeface="Cambria" pitchFamily="18" charset="0"/>
              </a:rPr>
              <a:t>Preop</a:t>
            </a:r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 planning an imaging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53340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Cambria" pitchFamily="18" charset="0"/>
              </a:rPr>
              <a:t>Iliac artery morphology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No  significant </a:t>
            </a:r>
            <a:r>
              <a:rPr lang="en-US" sz="24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stenosis</a:t>
            </a: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,mural thrombus, calcification and </a:t>
            </a:r>
            <a:r>
              <a:rPr lang="en-US" sz="24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tortuosity</a:t>
            </a:r>
            <a:endParaRPr lang="en-US" sz="2400" dirty="0" smtClean="0"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CIA is the preferred distal attachment site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When EIA is used for distal fixation the </a:t>
            </a:r>
            <a:r>
              <a:rPr lang="en-US" sz="24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hypogastric</a:t>
            </a: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artery needed to be </a:t>
            </a:r>
            <a:r>
              <a:rPr lang="en-US" sz="24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embolized</a:t>
            </a: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to prevent back bleeding into the aneurysm sac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  <a:cs typeface="Calibri" pitchFamily="34" charset="0"/>
              </a:rPr>
              <a:t>EIA diameter of 7 mm is needed to allow safe passage of the </a:t>
            </a:r>
            <a:r>
              <a:rPr lang="en-US" sz="2400" dirty="0" err="1" smtClean="0">
                <a:latin typeface="Cambria" pitchFamily="18" charset="0"/>
                <a:cs typeface="Calibri" pitchFamily="34" charset="0"/>
              </a:rPr>
              <a:t>endograft</a:t>
            </a:r>
            <a:r>
              <a:rPr lang="en-US" sz="2400" dirty="0" smtClean="0">
                <a:latin typeface="Cambria" pitchFamily="18" charset="0"/>
                <a:cs typeface="Calibri" pitchFamily="34" charset="0"/>
              </a:rPr>
              <a:t> delivery sheath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  <a:cs typeface="Calibri" pitchFamily="34" charset="0"/>
              </a:rPr>
              <a:t>Diffuse narrowing or significant calcification - an iliac conduit can be created 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EVAR-</a:t>
            </a:r>
            <a:r>
              <a:rPr lang="en-US" sz="3200" dirty="0" err="1" smtClean="0">
                <a:solidFill>
                  <a:srgbClr val="FFFF00"/>
                </a:solidFill>
                <a:latin typeface="Cambria" pitchFamily="18" charset="0"/>
              </a:rPr>
              <a:t>Preop</a:t>
            </a:r>
            <a:r>
              <a:rPr lang="en-US" sz="3200" dirty="0" smtClean="0">
                <a:solidFill>
                  <a:srgbClr val="FFFF00"/>
                </a:solidFill>
                <a:latin typeface="Cambria" pitchFamily="18" charset="0"/>
              </a:rPr>
              <a:t> planning an imaging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953000" cy="551656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FF00"/>
                </a:solidFill>
                <a:latin typeface="Cambria" pitchFamily="18" charset="0"/>
              </a:rPr>
              <a:t>Ideal case for EVAR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Proximal neck length   &gt;10mm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Aortic neck </a:t>
            </a:r>
            <a:r>
              <a:rPr lang="en-US" sz="24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angulation</a:t>
            </a: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≤60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Iliac artery diameter &gt;7mm and &lt; 15mm with Minimal to moderate </a:t>
            </a:r>
            <a:r>
              <a:rPr lang="en-US" sz="24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tortuosity</a:t>
            </a: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, No mural thrombus at attachment sites, Minimal calcification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No associated mesenteric occlusive disease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5562601" y="381000"/>
            <a:ext cx="3581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848600" cy="5486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The main advantages over open repair</a:t>
            </a:r>
          </a:p>
          <a:p>
            <a:pPr marL="694944" lvl="3" indent="-384048" algn="just">
              <a:buClr>
                <a:schemeClr val="accent1"/>
              </a:buClr>
              <a:buSzPct val="80000"/>
              <a:buFont typeface="Wingdings 2"/>
              <a:buChar char=""/>
            </a:pPr>
            <a:endParaRPr lang="en-US" sz="2400" dirty="0" smtClean="0"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marL="694944" lvl="3" indent="-384048" algn="just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Avoidance of long incisions in the thorax or abdomen</a:t>
            </a:r>
          </a:p>
          <a:p>
            <a:pPr marL="694944" lvl="3" indent="-384048" algn="just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No cross-clamping of the aorta</a:t>
            </a:r>
          </a:p>
          <a:p>
            <a:pPr marL="694944" lvl="3" indent="-384048" algn="just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Less blood loss</a:t>
            </a:r>
          </a:p>
          <a:p>
            <a:pPr marL="694944" lvl="3" indent="-384048" algn="just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Lower incidence of visceral, renal, and spinal cord ischemia </a:t>
            </a:r>
          </a:p>
          <a:p>
            <a:pPr marL="694944" lvl="3" indent="-384048" algn="just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Less </a:t>
            </a:r>
            <a:r>
              <a:rPr lang="en-US" sz="24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peri</a:t>
            </a: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-operative mortality</a:t>
            </a:r>
          </a:p>
          <a:p>
            <a:pPr marL="694944" lvl="3" indent="-384048" algn="just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Earlier return to normal activity</a:t>
            </a:r>
          </a:p>
          <a:p>
            <a:pPr marL="694944" lvl="3" indent="-384048" algn="just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Recent trails have shown mortality benefit of EVAR over OSR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/>
          <p:nvPr/>
        </p:nvGraphicFramePr>
        <p:xfrm>
          <a:off x="304800" y="2590800"/>
          <a:ext cx="4038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588" name="Rectangle 34"/>
          <p:cNvSpPr>
            <a:spLocks noGrp="1" noChangeArrowheads="1"/>
          </p:cNvSpPr>
          <p:nvPr>
            <p:ph/>
          </p:nvPr>
        </p:nvSpPr>
        <p:spPr>
          <a:xfrm>
            <a:off x="4419600" y="2133600"/>
            <a:ext cx="4495800" cy="1981200"/>
          </a:xfrm>
        </p:spPr>
        <p:txBody>
          <a:bodyPr>
            <a:noAutofit/>
          </a:bodyPr>
          <a:lstStyle/>
          <a:p>
            <a:pPr algn="just"/>
            <a:r>
              <a:rPr lang="en-US" sz="1600" dirty="0" smtClean="0"/>
              <a:t>30-day operative mortality: 1.8% with endovascular repair vs. 4.3% with open repair</a:t>
            </a:r>
          </a:p>
          <a:p>
            <a:pPr algn="just"/>
            <a:r>
              <a:rPr lang="en-US" sz="1600" dirty="0" smtClean="0"/>
              <a:t>All-cause death rate: 7.5/100 person-yrs vs. 7.7/100 person-yrs, respectively</a:t>
            </a:r>
          </a:p>
          <a:p>
            <a:pPr algn="just"/>
            <a:r>
              <a:rPr lang="en-US" sz="1600" dirty="0" smtClean="0"/>
              <a:t>Aneurysm-related death rate: 1.0/100 person-yrs vs. 1.2/100 person-yrs, respectively</a:t>
            </a:r>
          </a:p>
        </p:txBody>
      </p:sp>
      <p:sp>
        <p:nvSpPr>
          <p:cNvPr id="67587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EVAR 1</a:t>
            </a:r>
          </a:p>
        </p:txBody>
      </p:sp>
      <p:sp>
        <p:nvSpPr>
          <p:cNvPr id="67589" name="Text Box 10"/>
          <p:cNvSpPr txBox="1">
            <a:spLocks noChangeArrowheads="1"/>
          </p:cNvSpPr>
          <p:nvPr/>
        </p:nvSpPr>
        <p:spPr bwMode="auto">
          <a:xfrm>
            <a:off x="0" y="838200"/>
            <a:ext cx="9144000" cy="892552"/>
          </a:xfrm>
          <a:prstGeom prst="rect">
            <a:avLst/>
          </a:prstGeom>
          <a:solidFill>
            <a:srgbClr val="CCCCD3"/>
          </a:solidFill>
          <a:ln w="9525">
            <a:noFill/>
            <a:miter lim="800000"/>
            <a:headEnd/>
            <a:tailEnd/>
          </a:ln>
        </p:spPr>
        <p:txBody>
          <a:bodyPr lIns="457200" tIns="137160" rIns="457200" bIns="13716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Trial design:</a:t>
            </a:r>
            <a:r>
              <a:rPr lang="en-US" sz="2000" dirty="0">
                <a:solidFill>
                  <a:srgbClr val="000000"/>
                </a:solidFill>
              </a:rPr>
              <a:t> Patients with an </a:t>
            </a:r>
            <a:r>
              <a:rPr lang="en-US" sz="2000" dirty="0" smtClean="0">
                <a:solidFill>
                  <a:srgbClr val="000000"/>
                </a:solidFill>
              </a:rPr>
              <a:t>AAA </a:t>
            </a:r>
            <a:r>
              <a:rPr lang="en-US" sz="2000" dirty="0">
                <a:solidFill>
                  <a:srgbClr val="000000"/>
                </a:solidFill>
              </a:rPr>
              <a:t>randomized to endovascular repair (n = 626) </a:t>
            </a:r>
            <a:r>
              <a:rPr lang="en-US" sz="2000" dirty="0" err="1" smtClean="0">
                <a:solidFill>
                  <a:srgbClr val="000000"/>
                </a:solidFill>
              </a:rPr>
              <a:t>vs</a:t>
            </a:r>
            <a:r>
              <a:rPr lang="en-US" sz="2000" dirty="0" smtClean="0">
                <a:solidFill>
                  <a:srgbClr val="000000"/>
                </a:solidFill>
              </a:rPr>
              <a:t> open </a:t>
            </a:r>
            <a:r>
              <a:rPr lang="en-US" sz="2000" dirty="0">
                <a:solidFill>
                  <a:srgbClr val="000000"/>
                </a:solidFill>
              </a:rPr>
              <a:t>repair (n = 626). Median follow-up was 6 years. </a:t>
            </a:r>
          </a:p>
        </p:txBody>
      </p:sp>
      <p:sp>
        <p:nvSpPr>
          <p:cNvPr id="67590" name="Text Box 13"/>
          <p:cNvSpPr txBox="1">
            <a:spLocks noChangeArrowheads="1"/>
          </p:cNvSpPr>
          <p:nvPr/>
        </p:nvSpPr>
        <p:spPr bwMode="auto">
          <a:xfrm>
            <a:off x="4648200" y="17526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5469E"/>
                </a:solidFill>
              </a:rPr>
              <a:t>Results</a:t>
            </a:r>
          </a:p>
        </p:txBody>
      </p:sp>
      <p:sp>
        <p:nvSpPr>
          <p:cNvPr id="67591" name="Text Box 14"/>
          <p:cNvSpPr txBox="1">
            <a:spLocks noChangeArrowheads="1"/>
          </p:cNvSpPr>
          <p:nvPr/>
        </p:nvSpPr>
        <p:spPr bwMode="auto">
          <a:xfrm>
            <a:off x="4724400" y="38862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5469E"/>
                </a:solidFill>
              </a:rPr>
              <a:t>Conclusions</a:t>
            </a:r>
          </a:p>
        </p:txBody>
      </p:sp>
      <p:sp>
        <p:nvSpPr>
          <p:cNvPr id="67592" name="Text Box 36"/>
          <p:cNvSpPr txBox="1">
            <a:spLocks noChangeArrowheads="1"/>
          </p:cNvSpPr>
          <p:nvPr/>
        </p:nvSpPr>
        <p:spPr bwMode="auto">
          <a:xfrm>
            <a:off x="4648200" y="4191000"/>
            <a:ext cx="4267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algn="just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Among patients with abdominal aortic aneurysm, endovascular repair associated with lower operative mortality with similar long-term all-cause mortality</a:t>
            </a:r>
          </a:p>
          <a:p>
            <a:pPr marL="115888" indent="-115888" algn="just"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Similar </a:t>
            </a:r>
            <a:r>
              <a:rPr lang="en-US" sz="2000" dirty="0">
                <a:solidFill>
                  <a:srgbClr val="000000"/>
                </a:solidFill>
              </a:rPr>
              <a:t>overall frequency of complications after endovascular repair</a:t>
            </a:r>
          </a:p>
        </p:txBody>
      </p:sp>
      <p:sp>
        <p:nvSpPr>
          <p:cNvPr id="67594" name="AutoShape 38"/>
          <p:cNvSpPr>
            <a:spLocks noChangeArrowheads="1"/>
          </p:cNvSpPr>
          <p:nvPr/>
        </p:nvSpPr>
        <p:spPr bwMode="auto">
          <a:xfrm>
            <a:off x="1066800" y="2133600"/>
            <a:ext cx="1066800" cy="457200"/>
          </a:xfrm>
          <a:prstGeom prst="roundRect">
            <a:avLst>
              <a:gd name="adj" fmla="val 16667"/>
            </a:avLst>
          </a:prstGeom>
          <a:solidFill>
            <a:srgbClr val="CCCDD2"/>
          </a:solidFill>
          <a:ln w="9525">
            <a:solidFill>
              <a:srgbClr val="CCCD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7595" name="AutoShape 39"/>
          <p:cNvSpPr>
            <a:spLocks noChangeArrowheads="1"/>
          </p:cNvSpPr>
          <p:nvPr/>
        </p:nvSpPr>
        <p:spPr bwMode="auto">
          <a:xfrm>
            <a:off x="2743200" y="2133600"/>
            <a:ext cx="1066800" cy="457200"/>
          </a:xfrm>
          <a:prstGeom prst="roundRect">
            <a:avLst>
              <a:gd name="adj" fmla="val 16667"/>
            </a:avLst>
          </a:prstGeom>
          <a:solidFill>
            <a:srgbClr val="CCCDD2"/>
          </a:solidFill>
          <a:ln w="9525">
            <a:solidFill>
              <a:srgbClr val="CCCD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7596" name="Text Box 40"/>
          <p:cNvSpPr txBox="1">
            <a:spLocks noChangeArrowheads="1"/>
          </p:cNvSpPr>
          <p:nvPr/>
        </p:nvSpPr>
        <p:spPr bwMode="auto">
          <a:xfrm>
            <a:off x="1066800" y="2209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(p = 0.72)</a:t>
            </a:r>
          </a:p>
        </p:txBody>
      </p:sp>
      <p:sp>
        <p:nvSpPr>
          <p:cNvPr id="67597" name="Text Box 41"/>
          <p:cNvSpPr txBox="1">
            <a:spLocks noChangeArrowheads="1"/>
          </p:cNvSpPr>
          <p:nvPr/>
        </p:nvSpPr>
        <p:spPr bwMode="auto">
          <a:xfrm>
            <a:off x="2743200" y="2209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(p = 0.73)</a:t>
            </a:r>
          </a:p>
        </p:txBody>
      </p:sp>
      <p:pic>
        <p:nvPicPr>
          <p:cNvPr id="67598" name="Picture 45" descr="cardiosource_tag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553200"/>
            <a:ext cx="158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381000" y="5888038"/>
            <a:ext cx="304800" cy="2841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  <a:cs typeface="Arial" charset="0"/>
              </a:rPr>
              <a:t>      </a:t>
            </a:r>
          </a:p>
        </p:txBody>
      </p:sp>
      <p:sp>
        <p:nvSpPr>
          <p:cNvPr id="16" name="Rectangle 48"/>
          <p:cNvSpPr>
            <a:spLocks noChangeArrowheads="1"/>
          </p:cNvSpPr>
          <p:nvPr/>
        </p:nvSpPr>
        <p:spPr bwMode="auto">
          <a:xfrm>
            <a:off x="2743200" y="5867400"/>
            <a:ext cx="304800" cy="2841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  <a:cs typeface="Arial" charset="0"/>
              </a:rPr>
              <a:t>      </a:t>
            </a:r>
          </a:p>
        </p:txBody>
      </p:sp>
      <p:sp>
        <p:nvSpPr>
          <p:cNvPr id="67601" name="Text Box 49"/>
          <p:cNvSpPr txBox="1">
            <a:spLocks noChangeArrowheads="1"/>
          </p:cNvSpPr>
          <p:nvPr/>
        </p:nvSpPr>
        <p:spPr bwMode="auto">
          <a:xfrm>
            <a:off x="685800" y="5867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Endovascular repair</a:t>
            </a:r>
          </a:p>
        </p:txBody>
      </p:sp>
      <p:sp>
        <p:nvSpPr>
          <p:cNvPr id="67602" name="Text Box 50"/>
          <p:cNvSpPr txBox="1">
            <a:spLocks noChangeArrowheads="1"/>
          </p:cNvSpPr>
          <p:nvPr/>
        </p:nvSpPr>
        <p:spPr bwMode="auto">
          <a:xfrm>
            <a:off x="3048000" y="58674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Open repair</a:t>
            </a:r>
          </a:p>
        </p:txBody>
      </p:sp>
      <p:sp>
        <p:nvSpPr>
          <p:cNvPr id="67603" name="Text Box 53"/>
          <p:cNvSpPr txBox="1">
            <a:spLocks noChangeArrowheads="1"/>
          </p:cNvSpPr>
          <p:nvPr/>
        </p:nvSpPr>
        <p:spPr bwMode="auto">
          <a:xfrm rot="-5400000">
            <a:off x="-763587" y="3735387"/>
            <a:ext cx="198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per 100 person-years</a:t>
            </a:r>
          </a:p>
        </p:txBody>
      </p:sp>
      <p:sp>
        <p:nvSpPr>
          <p:cNvPr id="67604" name="Text Box 56"/>
          <p:cNvSpPr txBox="1">
            <a:spLocks noChangeArrowheads="1"/>
          </p:cNvSpPr>
          <p:nvPr/>
        </p:nvSpPr>
        <p:spPr bwMode="auto">
          <a:xfrm>
            <a:off x="914400" y="2892425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7.5</a:t>
            </a:r>
          </a:p>
        </p:txBody>
      </p:sp>
      <p:sp>
        <p:nvSpPr>
          <p:cNvPr id="67605" name="Text Box 57"/>
          <p:cNvSpPr txBox="1">
            <a:spLocks noChangeArrowheads="1"/>
          </p:cNvSpPr>
          <p:nvPr/>
        </p:nvSpPr>
        <p:spPr bwMode="auto">
          <a:xfrm>
            <a:off x="1447800" y="2819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7.7</a:t>
            </a:r>
          </a:p>
        </p:txBody>
      </p:sp>
      <p:sp>
        <p:nvSpPr>
          <p:cNvPr id="67606" name="Text Box 56"/>
          <p:cNvSpPr txBox="1">
            <a:spLocks noChangeArrowheads="1"/>
          </p:cNvSpPr>
          <p:nvPr/>
        </p:nvSpPr>
        <p:spPr bwMode="auto">
          <a:xfrm>
            <a:off x="2667000" y="46482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1.0</a:t>
            </a:r>
          </a:p>
        </p:txBody>
      </p:sp>
      <p:sp>
        <p:nvSpPr>
          <p:cNvPr id="67607" name="Text Box 56"/>
          <p:cNvSpPr txBox="1">
            <a:spLocks noChangeArrowheads="1"/>
          </p:cNvSpPr>
          <p:nvPr/>
        </p:nvSpPr>
        <p:spPr bwMode="auto">
          <a:xfrm>
            <a:off x="3200400" y="4568825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1.2</a:t>
            </a:r>
          </a:p>
        </p:txBody>
      </p:sp>
      <p:sp>
        <p:nvSpPr>
          <p:cNvPr id="67608" name="Text Box 51"/>
          <p:cNvSpPr txBox="1">
            <a:spLocks noChangeArrowheads="1"/>
          </p:cNvSpPr>
          <p:nvPr/>
        </p:nvSpPr>
        <p:spPr bwMode="auto">
          <a:xfrm>
            <a:off x="685800" y="5257800"/>
            <a:ext cx="1676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All-cause death</a:t>
            </a:r>
          </a:p>
        </p:txBody>
      </p:sp>
      <p:sp>
        <p:nvSpPr>
          <p:cNvPr id="67609" name="Text Box 51"/>
          <p:cNvSpPr txBox="1">
            <a:spLocks noChangeArrowheads="1"/>
          </p:cNvSpPr>
          <p:nvPr/>
        </p:nvSpPr>
        <p:spPr bwMode="auto">
          <a:xfrm>
            <a:off x="2438400" y="5257800"/>
            <a:ext cx="19050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Aneurysm-related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25"/>
          <p:cNvGraphicFramePr>
            <a:graphicFrameLocks noGrp="1"/>
          </p:cNvGraphicFramePr>
          <p:nvPr>
            <p:ph/>
          </p:nvPr>
        </p:nvGraphicFramePr>
        <p:xfrm>
          <a:off x="228600" y="2590800"/>
          <a:ext cx="4038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610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EVAR 2</a:t>
            </a:r>
          </a:p>
        </p:txBody>
      </p:sp>
      <p:sp>
        <p:nvSpPr>
          <p:cNvPr id="68612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2209800"/>
            <a:ext cx="4267200" cy="1676400"/>
          </a:xfrm>
        </p:spPr>
        <p:txBody>
          <a:bodyPr>
            <a:noAutofit/>
          </a:bodyPr>
          <a:lstStyle/>
          <a:p>
            <a:pPr algn="just"/>
            <a:r>
              <a:rPr lang="en-US" sz="1600" dirty="0" smtClean="0"/>
              <a:t>30-day operative mortality: 7.3% with endovascular repair</a:t>
            </a:r>
          </a:p>
          <a:p>
            <a:pPr algn="just"/>
            <a:r>
              <a:rPr lang="en-US" sz="1600" dirty="0" smtClean="0"/>
              <a:t>Rupture rate in the no repair group: 12.4/100 person-yrs</a:t>
            </a:r>
          </a:p>
          <a:p>
            <a:pPr algn="just"/>
            <a:r>
              <a:rPr lang="en-US" sz="1600" dirty="0" smtClean="0"/>
              <a:t>All-cause death rate: 21.0/100 person-yrs with endovascular repair vs. 22.1/100 person-yrs with no repair</a:t>
            </a:r>
          </a:p>
        </p:txBody>
      </p:sp>
      <p:sp>
        <p:nvSpPr>
          <p:cNvPr id="68613" name="Text Box 10"/>
          <p:cNvSpPr txBox="1">
            <a:spLocks noChangeArrowheads="1"/>
          </p:cNvSpPr>
          <p:nvPr/>
        </p:nvSpPr>
        <p:spPr bwMode="auto">
          <a:xfrm>
            <a:off x="0" y="838200"/>
            <a:ext cx="9144000" cy="1200329"/>
          </a:xfrm>
          <a:prstGeom prst="rect">
            <a:avLst/>
          </a:prstGeom>
          <a:solidFill>
            <a:srgbClr val="CCCCD3"/>
          </a:solidFill>
          <a:ln w="9525">
            <a:noFill/>
            <a:miter lim="800000"/>
            <a:headEnd/>
            <a:tailEnd/>
          </a:ln>
        </p:spPr>
        <p:txBody>
          <a:bodyPr lIns="457200" tIns="137160" rIns="457200" bIns="13716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Trial design:</a:t>
            </a:r>
            <a:r>
              <a:rPr lang="en-US" sz="2000" dirty="0">
                <a:solidFill>
                  <a:srgbClr val="000000"/>
                </a:solidFill>
              </a:rPr>
              <a:t> Patients with an </a:t>
            </a:r>
            <a:r>
              <a:rPr lang="en-US" sz="2000" dirty="0" smtClean="0">
                <a:solidFill>
                  <a:srgbClr val="000000"/>
                </a:solidFill>
              </a:rPr>
              <a:t>AAA </a:t>
            </a:r>
            <a:r>
              <a:rPr lang="en-US" sz="2000" dirty="0">
                <a:solidFill>
                  <a:srgbClr val="000000"/>
                </a:solidFill>
              </a:rPr>
              <a:t>ineligible for surgery were randomized to endovascular repair (n = 197) vs. medical management (n = 207). Median follow-up was 3.1 years.</a:t>
            </a:r>
          </a:p>
        </p:txBody>
      </p:sp>
      <p:sp>
        <p:nvSpPr>
          <p:cNvPr id="68614" name="Text Box 13"/>
          <p:cNvSpPr txBox="1">
            <a:spLocks noChangeArrowheads="1"/>
          </p:cNvSpPr>
          <p:nvPr/>
        </p:nvSpPr>
        <p:spPr bwMode="auto">
          <a:xfrm>
            <a:off x="4648200" y="19812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5469E"/>
                </a:solidFill>
              </a:rPr>
              <a:t>Results</a:t>
            </a:r>
          </a:p>
        </p:txBody>
      </p:sp>
      <p:sp>
        <p:nvSpPr>
          <p:cNvPr id="68615" name="Text Box 14"/>
          <p:cNvSpPr txBox="1">
            <a:spLocks noChangeArrowheads="1"/>
          </p:cNvSpPr>
          <p:nvPr/>
        </p:nvSpPr>
        <p:spPr bwMode="auto">
          <a:xfrm>
            <a:off x="4648200" y="41148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5469E"/>
                </a:solidFill>
              </a:rPr>
              <a:t>Conclusions</a:t>
            </a:r>
            <a:endParaRPr lang="en-US" sz="1600" b="1" dirty="0">
              <a:solidFill>
                <a:srgbClr val="35469E"/>
              </a:solidFill>
            </a:endParaRPr>
          </a:p>
        </p:txBody>
      </p:sp>
      <p:sp>
        <p:nvSpPr>
          <p:cNvPr id="68617" name="AutoShape 38"/>
          <p:cNvSpPr>
            <a:spLocks noChangeArrowheads="1"/>
          </p:cNvSpPr>
          <p:nvPr/>
        </p:nvSpPr>
        <p:spPr bwMode="auto">
          <a:xfrm>
            <a:off x="990600" y="2133600"/>
            <a:ext cx="1143000" cy="457200"/>
          </a:xfrm>
          <a:prstGeom prst="roundRect">
            <a:avLst>
              <a:gd name="adj" fmla="val 16667"/>
            </a:avLst>
          </a:prstGeom>
          <a:solidFill>
            <a:srgbClr val="CCCDD2"/>
          </a:solidFill>
          <a:ln w="9525">
            <a:solidFill>
              <a:srgbClr val="CCCD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8618" name="AutoShape 39"/>
          <p:cNvSpPr>
            <a:spLocks noChangeArrowheads="1"/>
          </p:cNvSpPr>
          <p:nvPr/>
        </p:nvSpPr>
        <p:spPr bwMode="auto">
          <a:xfrm>
            <a:off x="2667000" y="2133600"/>
            <a:ext cx="1143000" cy="457200"/>
          </a:xfrm>
          <a:prstGeom prst="roundRect">
            <a:avLst>
              <a:gd name="adj" fmla="val 16667"/>
            </a:avLst>
          </a:prstGeom>
          <a:solidFill>
            <a:srgbClr val="CCCDD2"/>
          </a:solidFill>
          <a:ln w="9525">
            <a:solidFill>
              <a:srgbClr val="CCCD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8619" name="Text Box 40"/>
          <p:cNvSpPr txBox="1">
            <a:spLocks noChangeArrowheads="1"/>
          </p:cNvSpPr>
          <p:nvPr/>
        </p:nvSpPr>
        <p:spPr bwMode="auto">
          <a:xfrm>
            <a:off x="914400" y="22066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(p = 0.97)</a:t>
            </a:r>
          </a:p>
        </p:txBody>
      </p:sp>
      <p:sp>
        <p:nvSpPr>
          <p:cNvPr id="68620" name="Text Box 41"/>
          <p:cNvSpPr txBox="1">
            <a:spLocks noChangeArrowheads="1"/>
          </p:cNvSpPr>
          <p:nvPr/>
        </p:nvSpPr>
        <p:spPr bwMode="auto">
          <a:xfrm>
            <a:off x="2590800" y="2209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(p = 0.02)</a:t>
            </a:r>
          </a:p>
        </p:txBody>
      </p:sp>
      <p:pic>
        <p:nvPicPr>
          <p:cNvPr id="68621" name="Picture 45" descr="cardiosource_tag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553200"/>
            <a:ext cx="158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304800" y="5811838"/>
            <a:ext cx="304800" cy="2841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  <a:cs typeface="Arial" charset="0"/>
              </a:rPr>
              <a:t>      </a:t>
            </a:r>
          </a:p>
        </p:txBody>
      </p:sp>
      <p:sp>
        <p:nvSpPr>
          <p:cNvPr id="16" name="Rectangle 48"/>
          <p:cNvSpPr>
            <a:spLocks noChangeArrowheads="1"/>
          </p:cNvSpPr>
          <p:nvPr/>
        </p:nvSpPr>
        <p:spPr bwMode="auto">
          <a:xfrm>
            <a:off x="2590800" y="5815013"/>
            <a:ext cx="304800" cy="2841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1200" b="1">
                <a:solidFill>
                  <a:srgbClr val="000000"/>
                </a:solidFill>
                <a:latin typeface="+mn-lt"/>
                <a:cs typeface="Arial" charset="0"/>
              </a:rPr>
              <a:t>      </a:t>
            </a:r>
          </a:p>
        </p:txBody>
      </p:sp>
      <p:sp>
        <p:nvSpPr>
          <p:cNvPr id="68624" name="Text Box 49"/>
          <p:cNvSpPr txBox="1">
            <a:spLocks noChangeArrowheads="1"/>
          </p:cNvSpPr>
          <p:nvPr/>
        </p:nvSpPr>
        <p:spPr bwMode="auto">
          <a:xfrm>
            <a:off x="609600" y="5791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Endovascular repair</a:t>
            </a:r>
          </a:p>
        </p:txBody>
      </p:sp>
      <p:sp>
        <p:nvSpPr>
          <p:cNvPr id="68625" name="Text Box 50"/>
          <p:cNvSpPr txBox="1">
            <a:spLocks noChangeArrowheads="1"/>
          </p:cNvSpPr>
          <p:nvPr/>
        </p:nvSpPr>
        <p:spPr bwMode="auto">
          <a:xfrm>
            <a:off x="2895600" y="57912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No repair</a:t>
            </a:r>
          </a:p>
        </p:txBody>
      </p:sp>
      <p:sp>
        <p:nvSpPr>
          <p:cNvPr id="68626" name="Text Box 53"/>
          <p:cNvSpPr txBox="1">
            <a:spLocks noChangeArrowheads="1"/>
          </p:cNvSpPr>
          <p:nvPr/>
        </p:nvSpPr>
        <p:spPr bwMode="auto">
          <a:xfrm rot="-5400000">
            <a:off x="-876300" y="3768725"/>
            <a:ext cx="221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per 100 person-years</a:t>
            </a:r>
          </a:p>
        </p:txBody>
      </p:sp>
      <p:sp>
        <p:nvSpPr>
          <p:cNvPr id="68627" name="Text Box 56"/>
          <p:cNvSpPr txBox="1">
            <a:spLocks noChangeArrowheads="1"/>
          </p:cNvSpPr>
          <p:nvPr/>
        </p:nvSpPr>
        <p:spPr bwMode="auto">
          <a:xfrm>
            <a:off x="990600" y="2740025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21.0</a:t>
            </a:r>
          </a:p>
        </p:txBody>
      </p:sp>
      <p:sp>
        <p:nvSpPr>
          <p:cNvPr id="68628" name="Text Box 57"/>
          <p:cNvSpPr txBox="1">
            <a:spLocks noChangeArrowheads="1"/>
          </p:cNvSpPr>
          <p:nvPr/>
        </p:nvSpPr>
        <p:spPr bwMode="auto">
          <a:xfrm>
            <a:off x="1447800" y="2667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22.1</a:t>
            </a:r>
          </a:p>
        </p:txBody>
      </p:sp>
      <p:sp>
        <p:nvSpPr>
          <p:cNvPr id="68629" name="Text Box 56"/>
          <p:cNvSpPr txBox="1">
            <a:spLocks noChangeArrowheads="1"/>
          </p:cNvSpPr>
          <p:nvPr/>
        </p:nvSpPr>
        <p:spPr bwMode="auto">
          <a:xfrm>
            <a:off x="2667000" y="4492625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3.6</a:t>
            </a:r>
          </a:p>
        </p:txBody>
      </p:sp>
      <p:sp>
        <p:nvSpPr>
          <p:cNvPr id="68630" name="Text Box 56"/>
          <p:cNvSpPr txBox="1">
            <a:spLocks noChangeArrowheads="1"/>
          </p:cNvSpPr>
          <p:nvPr/>
        </p:nvSpPr>
        <p:spPr bwMode="auto">
          <a:xfrm>
            <a:off x="3124200" y="4111625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7.3</a:t>
            </a:r>
          </a:p>
        </p:txBody>
      </p:sp>
      <p:sp>
        <p:nvSpPr>
          <p:cNvPr id="68631" name="Text Box 51"/>
          <p:cNvSpPr txBox="1">
            <a:spLocks noChangeArrowheads="1"/>
          </p:cNvSpPr>
          <p:nvPr/>
        </p:nvSpPr>
        <p:spPr bwMode="auto">
          <a:xfrm>
            <a:off x="762000" y="5197475"/>
            <a:ext cx="14478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All-cause death rate</a:t>
            </a:r>
          </a:p>
        </p:txBody>
      </p:sp>
      <p:sp>
        <p:nvSpPr>
          <p:cNvPr id="68632" name="Text Box 51"/>
          <p:cNvSpPr txBox="1">
            <a:spLocks noChangeArrowheads="1"/>
          </p:cNvSpPr>
          <p:nvPr/>
        </p:nvSpPr>
        <p:spPr bwMode="auto">
          <a:xfrm>
            <a:off x="2362200" y="5197475"/>
            <a:ext cx="17526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Aneurysm-related death rate</a:t>
            </a:r>
          </a:p>
        </p:txBody>
      </p:sp>
      <p:sp>
        <p:nvSpPr>
          <p:cNvPr id="68633" name="Rectangle 34"/>
          <p:cNvSpPr>
            <a:spLocks noChangeArrowheads="1"/>
          </p:cNvSpPr>
          <p:nvPr/>
        </p:nvSpPr>
        <p:spPr bwMode="auto">
          <a:xfrm>
            <a:off x="4648200" y="4419600"/>
            <a:ext cx="419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2238" indent="-12223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 patients with abdominal aortic aneurysm, ineligible for open surgery repair, endovascular repair is associated with relatively </a:t>
            </a:r>
            <a:r>
              <a:rPr lang="en-US" dirty="0" smtClean="0">
                <a:solidFill>
                  <a:srgbClr val="000000"/>
                </a:solidFill>
              </a:rPr>
              <a:t>similar overall </a:t>
            </a:r>
            <a:r>
              <a:rPr lang="en-US" dirty="0">
                <a:solidFill>
                  <a:srgbClr val="000000"/>
                </a:solidFill>
              </a:rPr>
              <a:t>mortality</a:t>
            </a:r>
          </a:p>
          <a:p>
            <a:pPr marL="122238" indent="-12223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Aneurysm-related </a:t>
            </a:r>
            <a:r>
              <a:rPr lang="en-US" dirty="0" smtClean="0">
                <a:solidFill>
                  <a:srgbClr val="000000"/>
                </a:solidFill>
              </a:rPr>
              <a:t>death significantly reduced </a:t>
            </a:r>
            <a:r>
              <a:rPr lang="en-US" dirty="0">
                <a:solidFill>
                  <a:srgbClr val="000000"/>
                </a:solidFill>
              </a:rPr>
              <a:t>from endovascular </a:t>
            </a:r>
            <a:r>
              <a:rPr lang="en-US" dirty="0" smtClean="0">
                <a:solidFill>
                  <a:srgbClr val="000000"/>
                </a:solidFill>
              </a:rPr>
              <a:t>repair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837"/>
            <a:ext cx="83820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Cambria" pitchFamily="18" charset="0"/>
              </a:rPr>
              <a:t>Elastic conduit.</a:t>
            </a:r>
          </a:p>
          <a:p>
            <a:pPr algn="just"/>
            <a:r>
              <a:rPr lang="en-US" sz="2400" dirty="0" smtClean="0">
                <a:latin typeface="Cambria" pitchFamily="18" charset="0"/>
              </a:rPr>
              <a:t>Biochemical properties due to </a:t>
            </a:r>
            <a:r>
              <a:rPr lang="en-US" sz="2400" dirty="0" err="1" smtClean="0">
                <a:latin typeface="Cambria" pitchFamily="18" charset="0"/>
              </a:rPr>
              <a:t>elastin</a:t>
            </a:r>
            <a:r>
              <a:rPr lang="en-US" sz="2400" dirty="0" smtClean="0">
                <a:latin typeface="Cambria" pitchFamily="18" charset="0"/>
              </a:rPr>
              <a:t> and collagen in media and adventitia.</a:t>
            </a:r>
          </a:p>
          <a:p>
            <a:pPr algn="just"/>
            <a:r>
              <a:rPr lang="en-US" sz="2400" dirty="0" smtClean="0">
                <a:latin typeface="Cambria" pitchFamily="18" charset="0"/>
              </a:rPr>
              <a:t>Nonlinear pressure-diameter relationship.</a:t>
            </a:r>
          </a:p>
          <a:p>
            <a:pPr algn="just"/>
            <a:r>
              <a:rPr lang="en-US" sz="2400" dirty="0" smtClean="0">
                <a:latin typeface="Cambria" pitchFamily="18" charset="0"/>
              </a:rPr>
              <a:t>In healthy adults diameter not exceed 40 mm and taper gradually distally.</a:t>
            </a:r>
          </a:p>
          <a:p>
            <a:pPr algn="just"/>
            <a:r>
              <a:rPr lang="en-US" sz="2400" dirty="0" smtClean="0">
                <a:latin typeface="Cambria" pitchFamily="18" charset="0"/>
              </a:rPr>
              <a:t>Rate of aortic expansion 0.9 mm in men and 0.7 mm in women per decade.</a:t>
            </a:r>
          </a:p>
          <a:p>
            <a:pPr algn="just"/>
            <a:r>
              <a:rPr lang="en-US" sz="2400" dirty="0" smtClean="0">
                <a:latin typeface="Cambria" pitchFamily="18" charset="0"/>
              </a:rPr>
              <a:t>Factors affecting aortic diameter-age, sex, body size and BP.</a:t>
            </a:r>
          </a:p>
          <a:p>
            <a:pPr algn="just"/>
            <a:r>
              <a:rPr lang="en-US" sz="2400" dirty="0" smtClean="0">
                <a:latin typeface="Cambria" pitchFamily="18" charset="0"/>
              </a:rPr>
              <a:t>Ageing decreases the curve steep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Increase in collagen to </a:t>
            </a:r>
            <a:r>
              <a:rPr lang="en-US" sz="2400" dirty="0" err="1" smtClean="0">
                <a:latin typeface="Cambria" pitchFamily="18" charset="0"/>
              </a:rPr>
              <a:t>elastin</a:t>
            </a:r>
            <a:r>
              <a:rPr lang="en-US" sz="2400" dirty="0" smtClean="0">
                <a:latin typeface="Cambria" pitchFamily="18" charset="0"/>
              </a:rPr>
              <a:t> ratio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Distortion of medial elastic </a:t>
            </a:r>
            <a:r>
              <a:rPr lang="en-US" sz="2400" dirty="0" err="1" smtClean="0">
                <a:latin typeface="Cambria" pitchFamily="18" charset="0"/>
              </a:rPr>
              <a:t>fibres</a:t>
            </a:r>
            <a:endParaRPr lang="en-US" sz="2400" dirty="0" smtClean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Deposition of collagen and calcification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Atherosclerotic changes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/>
          <p:nvPr/>
        </p:nvGraphicFramePr>
        <p:xfrm>
          <a:off x="228600" y="2057400"/>
          <a:ext cx="4114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Rectangle 34"/>
          <p:cNvSpPr>
            <a:spLocks noGrp="1" noChangeArrowheads="1"/>
          </p:cNvSpPr>
          <p:nvPr>
            <p:ph/>
          </p:nvPr>
        </p:nvSpPr>
        <p:spPr>
          <a:xfrm>
            <a:off x="4648200" y="1905000"/>
            <a:ext cx="4191000" cy="2362200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0"/>
              </a:spcBef>
            </a:pPr>
            <a:r>
              <a:rPr lang="en-US" sz="1600" dirty="0" smtClean="0"/>
              <a:t>Survival: 69% with endovascular repair vs. 70% open repair (p = 0.97) 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sz="1600" dirty="0" smtClean="0"/>
              <a:t>Freedom from </a:t>
            </a:r>
            <a:r>
              <a:rPr lang="en-US" sz="1600" dirty="0" err="1" smtClean="0"/>
              <a:t>reintervention</a:t>
            </a:r>
            <a:r>
              <a:rPr lang="en-US" sz="1600" dirty="0" smtClean="0"/>
              <a:t>: 70% vs. 82% (p = 0.03), respectively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sz="1600" dirty="0" smtClean="0"/>
              <a:t>In the endovascular repair group, common causes for </a:t>
            </a:r>
            <a:r>
              <a:rPr lang="en-US" sz="1600" dirty="0" err="1" smtClean="0"/>
              <a:t>reintervention</a:t>
            </a:r>
            <a:r>
              <a:rPr lang="en-US" sz="1600" dirty="0" smtClean="0"/>
              <a:t> were </a:t>
            </a:r>
            <a:r>
              <a:rPr lang="en-US" sz="1600" dirty="0" err="1" smtClean="0"/>
              <a:t>thrombo</a:t>
            </a:r>
            <a:r>
              <a:rPr lang="en-US" sz="1600" dirty="0" smtClean="0"/>
              <a:t>-occlusive disease, </a:t>
            </a:r>
            <a:r>
              <a:rPr lang="en-US" sz="1600" dirty="0" err="1" smtClean="0"/>
              <a:t>endoleak</a:t>
            </a:r>
            <a:r>
              <a:rPr lang="en-US" sz="1600" dirty="0" smtClean="0"/>
              <a:t>, and graft migration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sz="1600" dirty="0" smtClean="0"/>
              <a:t>In the open repair group, a common cause for </a:t>
            </a:r>
            <a:r>
              <a:rPr lang="en-US" sz="1600" dirty="0" err="1" smtClean="0"/>
              <a:t>reintervention</a:t>
            </a:r>
            <a:r>
              <a:rPr lang="en-US" sz="1600" dirty="0" smtClean="0"/>
              <a:t> was treatment of </a:t>
            </a:r>
            <a:r>
              <a:rPr lang="en-US" sz="1600" dirty="0" err="1" smtClean="0"/>
              <a:t>incisional</a:t>
            </a:r>
            <a:r>
              <a:rPr lang="en-US" sz="1600" dirty="0" smtClean="0"/>
              <a:t> hernia</a:t>
            </a:r>
          </a:p>
        </p:txBody>
      </p:sp>
      <p:sp>
        <p:nvSpPr>
          <p:cNvPr id="69635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DREAM</a:t>
            </a:r>
          </a:p>
        </p:txBody>
      </p:sp>
      <p:sp>
        <p:nvSpPr>
          <p:cNvPr id="69637" name="Text Box 10"/>
          <p:cNvSpPr txBox="1">
            <a:spLocks noChangeArrowheads="1"/>
          </p:cNvSpPr>
          <p:nvPr/>
        </p:nvSpPr>
        <p:spPr bwMode="auto">
          <a:xfrm>
            <a:off x="0" y="812800"/>
            <a:ext cx="9144000" cy="892552"/>
          </a:xfrm>
          <a:prstGeom prst="rect">
            <a:avLst/>
          </a:prstGeom>
          <a:solidFill>
            <a:srgbClr val="CCCCD3"/>
          </a:solidFill>
          <a:ln w="9525">
            <a:noFill/>
            <a:miter lim="800000"/>
            <a:headEnd/>
            <a:tailEnd/>
          </a:ln>
        </p:spPr>
        <p:txBody>
          <a:bodyPr lIns="457200" tIns="137160" rIns="457200"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Trial design:</a:t>
            </a:r>
            <a:r>
              <a:rPr lang="en-US" sz="2000" dirty="0"/>
              <a:t> Patients with an </a:t>
            </a:r>
            <a:r>
              <a:rPr lang="en-US" sz="2000" dirty="0" smtClean="0"/>
              <a:t>AAA </a:t>
            </a:r>
            <a:r>
              <a:rPr lang="en-US" sz="2000" dirty="0"/>
              <a:t>were randomized to endovascular repair (n = 173) vs. open repair (n = 178). Median follow-up was 6.4 years.</a:t>
            </a:r>
          </a:p>
        </p:txBody>
      </p:sp>
      <p:sp>
        <p:nvSpPr>
          <p:cNvPr id="69638" name="Text Box 13"/>
          <p:cNvSpPr txBox="1">
            <a:spLocks noChangeArrowheads="1"/>
          </p:cNvSpPr>
          <p:nvPr/>
        </p:nvSpPr>
        <p:spPr bwMode="auto">
          <a:xfrm>
            <a:off x="4648200" y="1676400"/>
            <a:ext cx="403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5469E"/>
                </a:solidFill>
              </a:rPr>
              <a:t>Results</a:t>
            </a:r>
          </a:p>
        </p:txBody>
      </p:sp>
      <p:sp>
        <p:nvSpPr>
          <p:cNvPr id="69639" name="Text Box 14"/>
          <p:cNvSpPr txBox="1">
            <a:spLocks noChangeArrowheads="1"/>
          </p:cNvSpPr>
          <p:nvPr/>
        </p:nvSpPr>
        <p:spPr bwMode="auto">
          <a:xfrm>
            <a:off x="4648200" y="4736068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5469E"/>
                </a:solidFill>
              </a:rPr>
              <a:t>Conclusions</a:t>
            </a:r>
          </a:p>
        </p:txBody>
      </p:sp>
      <p:sp>
        <p:nvSpPr>
          <p:cNvPr id="69640" name="Text Box 36"/>
          <p:cNvSpPr txBox="1">
            <a:spLocks noChangeArrowheads="1"/>
          </p:cNvSpPr>
          <p:nvPr/>
        </p:nvSpPr>
        <p:spPr bwMode="auto">
          <a:xfrm>
            <a:off x="4648200" y="4999672"/>
            <a:ext cx="4267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algn="just">
              <a:spcBef>
                <a:spcPct val="50000"/>
              </a:spcBef>
              <a:buFontTx/>
              <a:buChar char="•"/>
            </a:pPr>
            <a:r>
              <a:rPr lang="en-US" dirty="0"/>
              <a:t>Among patients with abdominal aortic aneurysm, endovascular repair results in similar long-term survival as open repair; however, this approach results in the need for significantly more </a:t>
            </a:r>
            <a:r>
              <a:rPr lang="en-US" dirty="0" err="1"/>
              <a:t>reinterventions</a:t>
            </a:r>
            <a:endParaRPr lang="en-US" dirty="0"/>
          </a:p>
        </p:txBody>
      </p:sp>
      <p:sp>
        <p:nvSpPr>
          <p:cNvPr id="69642" name="AutoShape 38"/>
          <p:cNvSpPr>
            <a:spLocks noChangeArrowheads="1"/>
          </p:cNvSpPr>
          <p:nvPr/>
        </p:nvSpPr>
        <p:spPr bwMode="auto">
          <a:xfrm>
            <a:off x="990600" y="2057400"/>
            <a:ext cx="1066800" cy="457200"/>
          </a:xfrm>
          <a:prstGeom prst="roundRect">
            <a:avLst>
              <a:gd name="adj" fmla="val 16667"/>
            </a:avLst>
          </a:prstGeom>
          <a:solidFill>
            <a:srgbClr val="CCCDD2"/>
          </a:solidFill>
          <a:ln w="9525">
            <a:solidFill>
              <a:srgbClr val="CCCD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AutoShape 39"/>
          <p:cNvSpPr>
            <a:spLocks noChangeArrowheads="1"/>
          </p:cNvSpPr>
          <p:nvPr/>
        </p:nvSpPr>
        <p:spPr bwMode="auto">
          <a:xfrm>
            <a:off x="2743200" y="2057400"/>
            <a:ext cx="1143000" cy="457200"/>
          </a:xfrm>
          <a:prstGeom prst="roundRect">
            <a:avLst>
              <a:gd name="adj" fmla="val 16667"/>
            </a:avLst>
          </a:prstGeom>
          <a:solidFill>
            <a:srgbClr val="CCCDD2"/>
          </a:solidFill>
          <a:ln w="9525">
            <a:solidFill>
              <a:srgbClr val="CCCD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Text Box 40"/>
          <p:cNvSpPr txBox="1">
            <a:spLocks noChangeArrowheads="1"/>
          </p:cNvSpPr>
          <p:nvPr/>
        </p:nvSpPr>
        <p:spPr bwMode="auto">
          <a:xfrm>
            <a:off x="990600" y="21336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(p = 0.97)</a:t>
            </a:r>
          </a:p>
        </p:txBody>
      </p:sp>
      <p:sp>
        <p:nvSpPr>
          <p:cNvPr id="69645" name="Text Box 41"/>
          <p:cNvSpPr txBox="1">
            <a:spLocks noChangeArrowheads="1"/>
          </p:cNvSpPr>
          <p:nvPr/>
        </p:nvSpPr>
        <p:spPr bwMode="auto">
          <a:xfrm>
            <a:off x="2743200" y="213360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(p = 0.03)</a:t>
            </a:r>
          </a:p>
        </p:txBody>
      </p:sp>
      <p:pic>
        <p:nvPicPr>
          <p:cNvPr id="69646" name="Picture 45" descr="cardiosource_tag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553200"/>
            <a:ext cx="158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533400" y="6040438"/>
            <a:ext cx="304800" cy="2841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>
                <a:latin typeface="+mn-lt"/>
                <a:cs typeface="+mn-cs"/>
              </a:rPr>
              <a:t>      </a:t>
            </a:r>
          </a:p>
        </p:txBody>
      </p:sp>
      <p:sp>
        <p:nvSpPr>
          <p:cNvPr id="16" name="Rectangle 48"/>
          <p:cNvSpPr>
            <a:spLocks noChangeArrowheads="1"/>
          </p:cNvSpPr>
          <p:nvPr/>
        </p:nvSpPr>
        <p:spPr bwMode="auto">
          <a:xfrm>
            <a:off x="2514600" y="6040438"/>
            <a:ext cx="304800" cy="2841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>
                <a:latin typeface="+mn-lt"/>
                <a:cs typeface="+mn-cs"/>
              </a:rPr>
              <a:t>      </a:t>
            </a:r>
          </a:p>
        </p:txBody>
      </p:sp>
      <p:sp>
        <p:nvSpPr>
          <p:cNvPr id="69649" name="Text Box 49"/>
          <p:cNvSpPr txBox="1">
            <a:spLocks noChangeArrowheads="1"/>
          </p:cNvSpPr>
          <p:nvPr/>
        </p:nvSpPr>
        <p:spPr bwMode="auto">
          <a:xfrm>
            <a:off x="838200" y="59436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/>
              <a:t>Endovascular repair</a:t>
            </a:r>
          </a:p>
        </p:txBody>
      </p:sp>
      <p:sp>
        <p:nvSpPr>
          <p:cNvPr id="69650" name="Text Box 50"/>
          <p:cNvSpPr txBox="1">
            <a:spLocks noChangeArrowheads="1"/>
          </p:cNvSpPr>
          <p:nvPr/>
        </p:nvSpPr>
        <p:spPr bwMode="auto">
          <a:xfrm>
            <a:off x="2819400" y="601662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/>
              <a:t>Open repair</a:t>
            </a:r>
          </a:p>
        </p:txBody>
      </p:sp>
      <p:sp>
        <p:nvSpPr>
          <p:cNvPr id="69651" name="Text Box 53"/>
          <p:cNvSpPr txBox="1">
            <a:spLocks noChangeArrowheads="1"/>
          </p:cNvSpPr>
          <p:nvPr/>
        </p:nvSpPr>
        <p:spPr bwMode="auto">
          <a:xfrm>
            <a:off x="76200" y="25908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%</a:t>
            </a:r>
          </a:p>
        </p:txBody>
      </p:sp>
      <p:sp>
        <p:nvSpPr>
          <p:cNvPr id="69652" name="Text Box 57"/>
          <p:cNvSpPr txBox="1">
            <a:spLocks noChangeArrowheads="1"/>
          </p:cNvSpPr>
          <p:nvPr/>
        </p:nvSpPr>
        <p:spPr bwMode="auto">
          <a:xfrm>
            <a:off x="1447800" y="259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/>
          </a:p>
        </p:txBody>
      </p:sp>
      <p:sp>
        <p:nvSpPr>
          <p:cNvPr id="69653" name="Text Box 56"/>
          <p:cNvSpPr txBox="1">
            <a:spLocks noChangeArrowheads="1"/>
          </p:cNvSpPr>
          <p:nvPr/>
        </p:nvSpPr>
        <p:spPr bwMode="auto">
          <a:xfrm>
            <a:off x="2514600" y="25908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/>
          </a:p>
        </p:txBody>
      </p:sp>
      <p:sp>
        <p:nvSpPr>
          <p:cNvPr id="69654" name="Text Box 56"/>
          <p:cNvSpPr txBox="1">
            <a:spLocks noChangeArrowheads="1"/>
          </p:cNvSpPr>
          <p:nvPr/>
        </p:nvSpPr>
        <p:spPr bwMode="auto">
          <a:xfrm>
            <a:off x="3276600" y="25908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/>
          </a:p>
        </p:txBody>
      </p:sp>
      <p:sp>
        <p:nvSpPr>
          <p:cNvPr id="69655" name="Text Box 51"/>
          <p:cNvSpPr txBox="1">
            <a:spLocks noChangeArrowheads="1"/>
          </p:cNvSpPr>
          <p:nvPr/>
        </p:nvSpPr>
        <p:spPr bwMode="auto">
          <a:xfrm>
            <a:off x="762000" y="5267325"/>
            <a:ext cx="16764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Survival</a:t>
            </a:r>
          </a:p>
        </p:txBody>
      </p:sp>
      <p:sp>
        <p:nvSpPr>
          <p:cNvPr id="69656" name="Text Box 51"/>
          <p:cNvSpPr txBox="1">
            <a:spLocks noChangeArrowheads="1"/>
          </p:cNvSpPr>
          <p:nvPr/>
        </p:nvSpPr>
        <p:spPr bwMode="auto">
          <a:xfrm>
            <a:off x="2514600" y="5267325"/>
            <a:ext cx="17526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Freedom from reintervention</a:t>
            </a:r>
          </a:p>
        </p:txBody>
      </p:sp>
      <p:sp>
        <p:nvSpPr>
          <p:cNvPr id="69657" name="Text Box 53"/>
          <p:cNvSpPr txBox="1">
            <a:spLocks noChangeArrowheads="1"/>
          </p:cNvSpPr>
          <p:nvPr/>
        </p:nvSpPr>
        <p:spPr bwMode="auto">
          <a:xfrm>
            <a:off x="1066800" y="4035425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69</a:t>
            </a:r>
          </a:p>
        </p:txBody>
      </p:sp>
      <p:sp>
        <p:nvSpPr>
          <p:cNvPr id="69658" name="Text Box 53"/>
          <p:cNvSpPr txBox="1">
            <a:spLocks noChangeArrowheads="1"/>
          </p:cNvSpPr>
          <p:nvPr/>
        </p:nvSpPr>
        <p:spPr bwMode="auto">
          <a:xfrm>
            <a:off x="1524000" y="39592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70</a:t>
            </a:r>
          </a:p>
        </p:txBody>
      </p:sp>
      <p:sp>
        <p:nvSpPr>
          <p:cNvPr id="69659" name="Text Box 53"/>
          <p:cNvSpPr txBox="1">
            <a:spLocks noChangeArrowheads="1"/>
          </p:cNvSpPr>
          <p:nvPr/>
        </p:nvSpPr>
        <p:spPr bwMode="auto">
          <a:xfrm>
            <a:off x="2819400" y="3883025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70</a:t>
            </a:r>
          </a:p>
        </p:txBody>
      </p:sp>
      <p:sp>
        <p:nvSpPr>
          <p:cNvPr id="69660" name="Text Box 53"/>
          <p:cNvSpPr txBox="1">
            <a:spLocks noChangeArrowheads="1"/>
          </p:cNvSpPr>
          <p:nvPr/>
        </p:nvSpPr>
        <p:spPr bwMode="auto">
          <a:xfrm>
            <a:off x="3352800" y="27432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420688" y="2700338"/>
          <a:ext cx="2017712" cy="2727325"/>
        </p:xfrm>
        <a:graphic>
          <a:graphicData uri="http://schemas.openxmlformats.org/presentationml/2006/ole">
            <p:oleObj spid="_x0000_s1026" r:id="rId4" imgW="2017951" imgH="2725148" progId="Excel.Sheet.8">
              <p:embed/>
            </p:oleObj>
          </a:graphicData>
        </a:graphic>
      </p:graphicFrame>
      <p:sp>
        <p:nvSpPr>
          <p:cNvPr id="1028" name="Rectangle 3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9248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OVER</a:t>
            </a:r>
          </a:p>
        </p:txBody>
      </p:sp>
      <p:sp>
        <p:nvSpPr>
          <p:cNvPr id="1029" name="Rectangle 34"/>
          <p:cNvSpPr>
            <a:spLocks noGrp="1" noChangeArrowheads="1"/>
          </p:cNvSpPr>
          <p:nvPr>
            <p:ph sz="half" idx="1"/>
          </p:nvPr>
        </p:nvSpPr>
        <p:spPr>
          <a:xfrm>
            <a:off x="4419600" y="1981200"/>
            <a:ext cx="3962400" cy="18288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30-day mortality ↑ with open repair (2.3% vs. 0.2%, p = 0.006); no difference at 2 years (9.8% vs. 7.0%, p = 0.13)</a:t>
            </a:r>
          </a:p>
          <a:p>
            <a:pPr eaLnBrk="1" hangingPunct="1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MI: 2.7% vs. 1.4%, p = 0.14; stroke: 0.9% vs. 1.6%, p = 0.38</a:t>
            </a:r>
          </a:p>
          <a:p>
            <a:pPr eaLnBrk="1" hangingPunct="1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Procedural time, duration of hospital stay ↓ in EVAR arm (p &lt; 0.001)</a:t>
            </a:r>
          </a:p>
          <a:p>
            <a:pPr eaLnBrk="1" hangingPunct="1">
              <a:spcBef>
                <a:spcPts val="0"/>
              </a:spcBef>
            </a:pPr>
            <a:endParaRPr lang="en-US" sz="1800" dirty="0" smtClean="0"/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0" y="762000"/>
            <a:ext cx="9144000" cy="892552"/>
          </a:xfrm>
          <a:prstGeom prst="rect">
            <a:avLst/>
          </a:prstGeom>
          <a:solidFill>
            <a:srgbClr val="CCCCD3"/>
          </a:solidFill>
          <a:ln w="9525">
            <a:noFill/>
            <a:miter lim="800000"/>
            <a:headEnd/>
            <a:tailEnd/>
          </a:ln>
        </p:spPr>
        <p:txBody>
          <a:bodyPr lIns="457200" tIns="137160" rIns="457200" bIns="13716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/>
              <a:t>Trial design: </a:t>
            </a:r>
            <a:r>
              <a:rPr lang="en-US" sz="2000" dirty="0"/>
              <a:t>Patients with </a:t>
            </a:r>
            <a:r>
              <a:rPr lang="en-US" sz="2000" dirty="0" err="1"/>
              <a:t>unruptured</a:t>
            </a:r>
            <a:r>
              <a:rPr lang="en-US" sz="2000" dirty="0"/>
              <a:t> AAA were randomized to endovascular repair (EVAR) or open surgical repair. Patient follow-up was a mean of 1.8 years.</a:t>
            </a:r>
            <a:r>
              <a:rPr lang="en-US" sz="2000" b="1" dirty="0"/>
              <a:t> </a:t>
            </a:r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4419600" y="16764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5469E"/>
                </a:solidFill>
              </a:rPr>
              <a:t>Results</a:t>
            </a:r>
          </a:p>
        </p:txBody>
      </p:sp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4648200" y="4386262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5469E"/>
                </a:solidFill>
              </a:rPr>
              <a:t>Conclusions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747713" y="2317750"/>
            <a:ext cx="1219200" cy="425450"/>
            <a:chOff x="1008" y="1488"/>
            <a:chExt cx="672" cy="268"/>
          </a:xfrm>
        </p:grpSpPr>
        <p:sp>
          <p:nvSpPr>
            <p:cNvPr id="1061" name="AutoShape 38"/>
            <p:cNvSpPr>
              <a:spLocks noChangeArrowheads="1"/>
            </p:cNvSpPr>
            <p:nvPr/>
          </p:nvSpPr>
          <p:spPr bwMode="auto">
            <a:xfrm>
              <a:off x="1008" y="1488"/>
              <a:ext cx="672" cy="268"/>
            </a:xfrm>
            <a:prstGeom prst="roundRect">
              <a:avLst>
                <a:gd name="adj" fmla="val 16667"/>
              </a:avLst>
            </a:prstGeom>
            <a:solidFill>
              <a:srgbClr val="CCCDD2"/>
            </a:solidFill>
            <a:ln w="9525">
              <a:solidFill>
                <a:srgbClr val="CCCDD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Text Box 40"/>
            <p:cNvSpPr txBox="1">
              <a:spLocks noChangeArrowheads="1"/>
            </p:cNvSpPr>
            <p:nvPr/>
          </p:nvSpPr>
          <p:spPr bwMode="auto">
            <a:xfrm>
              <a:off x="1008" y="153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(p = 0.13)</a:t>
              </a:r>
            </a:p>
          </p:txBody>
        </p:sp>
      </p:grp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419100" y="5786438"/>
            <a:ext cx="381000" cy="2841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>
                <a:latin typeface="+mn-lt"/>
                <a:cs typeface="+mn-cs"/>
              </a:rPr>
              <a:t>      </a:t>
            </a: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2486025" y="5786438"/>
            <a:ext cx="381000" cy="2841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>
                <a:latin typeface="+mn-lt"/>
                <a:cs typeface="+mn-cs"/>
              </a:rPr>
              <a:t>      </a:t>
            </a:r>
          </a:p>
        </p:txBody>
      </p:sp>
      <p:sp>
        <p:nvSpPr>
          <p:cNvPr id="1037" name="Text Box 47"/>
          <p:cNvSpPr txBox="1">
            <a:spLocks noChangeArrowheads="1"/>
          </p:cNvSpPr>
          <p:nvPr/>
        </p:nvSpPr>
        <p:spPr bwMode="auto">
          <a:xfrm>
            <a:off x="533400" y="56388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rgbClr val="000000"/>
                </a:solidFill>
                <a:cs typeface="Times New Roman" pitchFamily="18" charset="0"/>
              </a:rPr>
              <a:t>Open repair</a:t>
            </a:r>
          </a:p>
          <a:p>
            <a:pPr algn="ctr"/>
            <a:r>
              <a:rPr lang="en-GB" sz="1200" b="1">
                <a:solidFill>
                  <a:srgbClr val="000000"/>
                </a:solidFill>
                <a:cs typeface="Times New Roman" pitchFamily="18" charset="0"/>
              </a:rPr>
              <a:t>(n = 437)</a:t>
            </a:r>
            <a:endParaRPr lang="en-US" sz="12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8" name="Text Box 48"/>
          <p:cNvSpPr txBox="1">
            <a:spLocks noChangeArrowheads="1"/>
          </p:cNvSpPr>
          <p:nvPr/>
        </p:nvSpPr>
        <p:spPr bwMode="auto">
          <a:xfrm>
            <a:off x="2857500" y="5638800"/>
            <a:ext cx="95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EVAR</a:t>
            </a:r>
          </a:p>
          <a:p>
            <a:pPr algn="ctr" eaLnBrk="0" hangingPunct="0"/>
            <a:r>
              <a:rPr lang="en-US" sz="1200" b="1"/>
              <a:t>(n = 444)</a:t>
            </a:r>
          </a:p>
        </p:txBody>
      </p:sp>
      <p:pic>
        <p:nvPicPr>
          <p:cNvPr id="1039" name="Picture 80" descr="cardiosource_tag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529388"/>
            <a:ext cx="158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Text Box 131"/>
          <p:cNvSpPr txBox="1">
            <a:spLocks noChangeArrowheads="1"/>
          </p:cNvSpPr>
          <p:nvPr/>
        </p:nvSpPr>
        <p:spPr bwMode="auto">
          <a:xfrm>
            <a:off x="481013" y="5257800"/>
            <a:ext cx="1881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Mortality at 2 years</a:t>
            </a:r>
          </a:p>
        </p:txBody>
      </p:sp>
      <p:sp>
        <p:nvSpPr>
          <p:cNvPr id="1041" name="Rectangle 166"/>
          <p:cNvSpPr>
            <a:spLocks noChangeArrowheads="1"/>
          </p:cNvSpPr>
          <p:nvPr/>
        </p:nvSpPr>
        <p:spPr bwMode="auto">
          <a:xfrm>
            <a:off x="255588" y="2874963"/>
            <a:ext cx="218281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Rectangle 212"/>
          <p:cNvSpPr>
            <a:spLocks noChangeArrowheads="1"/>
          </p:cNvSpPr>
          <p:nvPr/>
        </p:nvSpPr>
        <p:spPr bwMode="auto">
          <a:xfrm>
            <a:off x="4648200" y="4648200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2238" indent="-122238" algn="just">
              <a:buFontTx/>
              <a:buChar char="•"/>
            </a:pPr>
            <a:r>
              <a:rPr lang="en-US" dirty="0" smtClean="0"/>
              <a:t>long-term </a:t>
            </a:r>
            <a:r>
              <a:rPr lang="en-US" dirty="0"/>
              <a:t>outcomes similar with EVAR and open repair for </a:t>
            </a:r>
            <a:r>
              <a:rPr lang="en-US" dirty="0" err="1"/>
              <a:t>unruptured</a:t>
            </a:r>
            <a:r>
              <a:rPr lang="en-US" dirty="0"/>
              <a:t> AAA; length of stay and procedural time was shorter for </a:t>
            </a:r>
            <a:r>
              <a:rPr lang="en-US" dirty="0" smtClean="0"/>
              <a:t>EVAR</a:t>
            </a:r>
            <a:endParaRPr lang="en-US" dirty="0"/>
          </a:p>
        </p:txBody>
      </p:sp>
      <p:sp>
        <p:nvSpPr>
          <p:cNvPr id="1043" name="Text Box 226"/>
          <p:cNvSpPr txBox="1">
            <a:spLocks noChangeArrowheads="1"/>
          </p:cNvSpPr>
          <p:nvPr/>
        </p:nvSpPr>
        <p:spPr bwMode="auto">
          <a:xfrm>
            <a:off x="352425" y="50577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</a:p>
        </p:txBody>
      </p:sp>
      <p:sp>
        <p:nvSpPr>
          <p:cNvPr id="1044" name="Text Box 228"/>
          <p:cNvSpPr txBox="1">
            <a:spLocks noChangeArrowheads="1"/>
          </p:cNvSpPr>
          <p:nvPr/>
        </p:nvSpPr>
        <p:spPr bwMode="auto">
          <a:xfrm>
            <a:off x="207963" y="39020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10</a:t>
            </a:r>
          </a:p>
        </p:txBody>
      </p:sp>
      <p:sp>
        <p:nvSpPr>
          <p:cNvPr id="1045" name="Text Box 231"/>
          <p:cNvSpPr txBox="1">
            <a:spLocks noChangeArrowheads="1"/>
          </p:cNvSpPr>
          <p:nvPr/>
        </p:nvSpPr>
        <p:spPr bwMode="auto">
          <a:xfrm>
            <a:off x="271463" y="278606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20</a:t>
            </a:r>
          </a:p>
        </p:txBody>
      </p:sp>
      <p:sp>
        <p:nvSpPr>
          <p:cNvPr id="1046" name="Text Box 233"/>
          <p:cNvSpPr txBox="1">
            <a:spLocks noChangeArrowheads="1"/>
          </p:cNvSpPr>
          <p:nvPr/>
        </p:nvSpPr>
        <p:spPr bwMode="auto">
          <a:xfrm>
            <a:off x="52388" y="3886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%</a:t>
            </a:r>
          </a:p>
        </p:txBody>
      </p:sp>
      <p:sp>
        <p:nvSpPr>
          <p:cNvPr id="1047" name="Text Box 235"/>
          <p:cNvSpPr txBox="1">
            <a:spLocks noChangeArrowheads="1"/>
          </p:cNvSpPr>
          <p:nvPr/>
        </p:nvSpPr>
        <p:spPr bwMode="auto">
          <a:xfrm>
            <a:off x="954088" y="3810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9.8</a:t>
            </a:r>
          </a:p>
        </p:txBody>
      </p:sp>
      <p:sp>
        <p:nvSpPr>
          <p:cNvPr id="1048" name="Text Box 236"/>
          <p:cNvSpPr txBox="1">
            <a:spLocks noChangeArrowheads="1"/>
          </p:cNvSpPr>
          <p:nvPr/>
        </p:nvSpPr>
        <p:spPr bwMode="auto">
          <a:xfrm>
            <a:off x="1419225" y="414337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7.0</a:t>
            </a:r>
          </a:p>
        </p:txBody>
      </p:sp>
      <p:graphicFrame>
        <p:nvGraphicFramePr>
          <p:cNvPr id="1027" name="Object 19"/>
          <p:cNvGraphicFramePr>
            <a:graphicFrameLocks noChangeAspect="1"/>
          </p:cNvGraphicFramePr>
          <p:nvPr/>
        </p:nvGraphicFramePr>
        <p:xfrm>
          <a:off x="2511425" y="2667000"/>
          <a:ext cx="1900238" cy="2738438"/>
        </p:xfrm>
        <a:graphic>
          <a:graphicData uri="http://schemas.openxmlformats.org/presentationml/2006/ole">
            <p:oleObj spid="_x0000_s1027" r:id="rId6" imgW="1902117" imgH="2737341" progId="Excel.Sheet.8">
              <p:embed/>
            </p:oleObj>
          </a:graphicData>
        </a:graphic>
      </p:graphicFrame>
      <p:sp>
        <p:nvSpPr>
          <p:cNvPr id="1049" name="Text Box 244"/>
          <p:cNvSpPr txBox="1">
            <a:spLocks noChangeArrowheads="1"/>
          </p:cNvSpPr>
          <p:nvPr/>
        </p:nvSpPr>
        <p:spPr bwMode="auto">
          <a:xfrm>
            <a:off x="3036888" y="4624388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2.7</a:t>
            </a:r>
          </a:p>
        </p:txBody>
      </p:sp>
      <p:sp>
        <p:nvSpPr>
          <p:cNvPr id="1050" name="Text Box 245"/>
          <p:cNvSpPr txBox="1">
            <a:spLocks noChangeArrowheads="1"/>
          </p:cNvSpPr>
          <p:nvPr/>
        </p:nvSpPr>
        <p:spPr bwMode="auto">
          <a:xfrm>
            <a:off x="3467100" y="4776788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1.4</a:t>
            </a:r>
          </a:p>
        </p:txBody>
      </p:sp>
      <p:sp>
        <p:nvSpPr>
          <p:cNvPr id="1051" name="Text Box 248"/>
          <p:cNvSpPr txBox="1">
            <a:spLocks noChangeArrowheads="1"/>
          </p:cNvSpPr>
          <p:nvPr/>
        </p:nvSpPr>
        <p:spPr bwMode="auto">
          <a:xfrm>
            <a:off x="2062163" y="3819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%</a:t>
            </a:r>
          </a:p>
        </p:txBody>
      </p:sp>
      <p:sp>
        <p:nvSpPr>
          <p:cNvPr id="1052" name="Text Box 249"/>
          <p:cNvSpPr txBox="1">
            <a:spLocks noChangeArrowheads="1"/>
          </p:cNvSpPr>
          <p:nvPr/>
        </p:nvSpPr>
        <p:spPr bwMode="auto">
          <a:xfrm>
            <a:off x="2390775" y="50577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</a:p>
        </p:txBody>
      </p:sp>
      <p:sp>
        <p:nvSpPr>
          <p:cNvPr id="1053" name="Text Box 251"/>
          <p:cNvSpPr txBox="1">
            <a:spLocks noChangeArrowheads="1"/>
          </p:cNvSpPr>
          <p:nvPr/>
        </p:nvSpPr>
        <p:spPr bwMode="auto">
          <a:xfrm>
            <a:off x="2271713" y="2743200"/>
            <a:ext cx="547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20</a:t>
            </a:r>
          </a:p>
        </p:txBody>
      </p:sp>
      <p:sp>
        <p:nvSpPr>
          <p:cNvPr id="1054" name="Text Box 258"/>
          <p:cNvSpPr txBox="1">
            <a:spLocks noChangeArrowheads="1"/>
          </p:cNvSpPr>
          <p:nvPr/>
        </p:nvSpPr>
        <p:spPr bwMode="auto">
          <a:xfrm>
            <a:off x="2401888" y="5257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MI at 1 year</a:t>
            </a:r>
          </a:p>
        </p:txBody>
      </p:sp>
      <p:grpSp>
        <p:nvGrpSpPr>
          <p:cNvPr id="3" name="Group 259"/>
          <p:cNvGrpSpPr>
            <a:grpSpLocks/>
          </p:cNvGrpSpPr>
          <p:nvPr/>
        </p:nvGrpSpPr>
        <p:grpSpPr bwMode="auto">
          <a:xfrm>
            <a:off x="2819400" y="2317750"/>
            <a:ext cx="1219200" cy="425450"/>
            <a:chOff x="1008" y="1488"/>
            <a:chExt cx="672" cy="268"/>
          </a:xfrm>
        </p:grpSpPr>
        <p:sp>
          <p:nvSpPr>
            <p:cNvPr id="1059" name="AutoShape 260"/>
            <p:cNvSpPr>
              <a:spLocks noChangeArrowheads="1"/>
            </p:cNvSpPr>
            <p:nvPr/>
          </p:nvSpPr>
          <p:spPr bwMode="auto">
            <a:xfrm>
              <a:off x="1008" y="1488"/>
              <a:ext cx="672" cy="268"/>
            </a:xfrm>
            <a:prstGeom prst="roundRect">
              <a:avLst>
                <a:gd name="adj" fmla="val 16667"/>
              </a:avLst>
            </a:prstGeom>
            <a:solidFill>
              <a:srgbClr val="CCCDD2"/>
            </a:solidFill>
            <a:ln w="9525">
              <a:solidFill>
                <a:srgbClr val="CCCDD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Text Box 261"/>
            <p:cNvSpPr txBox="1">
              <a:spLocks noChangeArrowheads="1"/>
            </p:cNvSpPr>
            <p:nvPr/>
          </p:nvSpPr>
          <p:spPr bwMode="auto">
            <a:xfrm>
              <a:off x="1008" y="153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(p = 0.14)</a:t>
              </a:r>
            </a:p>
          </p:txBody>
        </p:sp>
      </p:grpSp>
      <p:sp>
        <p:nvSpPr>
          <p:cNvPr id="1056" name="Line 263"/>
          <p:cNvSpPr>
            <a:spLocks noChangeShapeType="1"/>
          </p:cNvSpPr>
          <p:nvPr/>
        </p:nvSpPr>
        <p:spPr bwMode="auto">
          <a:xfrm>
            <a:off x="2651125" y="5227638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Line 265"/>
          <p:cNvSpPr>
            <a:spLocks noChangeShapeType="1"/>
          </p:cNvSpPr>
          <p:nvPr/>
        </p:nvSpPr>
        <p:spPr bwMode="auto">
          <a:xfrm>
            <a:off x="2655888" y="28575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Text Box 267"/>
          <p:cNvSpPr txBox="1">
            <a:spLocks noChangeArrowheads="1"/>
          </p:cNvSpPr>
          <p:nvPr/>
        </p:nvSpPr>
        <p:spPr bwMode="auto">
          <a:xfrm>
            <a:off x="2298700" y="39020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85800"/>
            <a:ext cx="9144000" cy="24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ejmoa1405778_t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IN" sz="3200" dirty="0" smtClean="0"/>
              <a:t>Review of Evidence EVAR </a:t>
            </a:r>
            <a:r>
              <a:rPr lang="en-IN" sz="3200" dirty="0" err="1" smtClean="0"/>
              <a:t>vs</a:t>
            </a:r>
            <a:r>
              <a:rPr lang="en-IN" sz="3200" dirty="0" smtClean="0"/>
              <a:t> OSR</a:t>
            </a:r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41943"/>
            <a:ext cx="8686800" cy="543025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001000" cy="6172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Endografts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Fabric-covered stent</a:t>
            </a:r>
          </a:p>
          <a:p>
            <a:pPr lvl="1">
              <a:lnSpc>
                <a:spcPct val="150000"/>
              </a:lnSpc>
            </a:pPr>
            <a:r>
              <a:rPr lang="en-IN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Significant variations in endovascular graft design</a:t>
            </a:r>
          </a:p>
          <a:p>
            <a:pPr lvl="1">
              <a:lnSpc>
                <a:spcPct val="150000"/>
              </a:lnSpc>
            </a:pPr>
            <a:r>
              <a:rPr lang="en-IN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Three types of components are common to all: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delivery system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Main body device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Extensions (limb)</a:t>
            </a:r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9" descr="D:\Leena\Slides\ncpcardio\mar10\ncpcardio0849-f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399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134922"/>
            <a:ext cx="868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arenBoth"/>
            </a:pPr>
            <a:r>
              <a:rPr lang="en-IN" sz="1600" b="1" dirty="0" err="1" smtClean="0">
                <a:solidFill>
                  <a:srgbClr val="FF66FF"/>
                </a:solidFill>
              </a:rPr>
              <a:t>AneuRx</a:t>
            </a:r>
            <a:r>
              <a:rPr lang="en-IN" sz="1600" b="1" baseline="30000" dirty="0" smtClean="0">
                <a:solidFill>
                  <a:srgbClr val="FF66FF"/>
                </a:solidFill>
              </a:rPr>
              <a:t>®</a:t>
            </a:r>
            <a:r>
              <a:rPr lang="en-IN" sz="1600" b="1" dirty="0" smtClean="0">
                <a:solidFill>
                  <a:srgbClr val="FF66FF"/>
                </a:solidFill>
              </a:rPr>
              <a:t> device </a:t>
            </a:r>
            <a:r>
              <a:rPr lang="en-IN" sz="1600" b="1" dirty="0" smtClean="0"/>
              <a:t>- </a:t>
            </a:r>
            <a:r>
              <a:rPr lang="en-IN" sz="1600" dirty="0" smtClean="0"/>
              <a:t>Modular bifurcated stent graft composed of a </a:t>
            </a:r>
            <a:r>
              <a:rPr lang="en-IN" sz="1600" dirty="0" err="1" smtClean="0"/>
              <a:t>nitinol</a:t>
            </a:r>
            <a:r>
              <a:rPr lang="en-IN" sz="1600" dirty="0" smtClean="0"/>
              <a:t> exoskeleton and polyester lining. Distal and proximal extension cuffs are available.</a:t>
            </a:r>
          </a:p>
          <a:p>
            <a:pPr marL="342900" indent="-342900" algn="just">
              <a:buAutoNum type="alphaUcParenBoth"/>
            </a:pPr>
            <a:r>
              <a:rPr lang="en-IN" sz="1600" b="1" dirty="0" smtClean="0">
                <a:solidFill>
                  <a:srgbClr val="FF66FF"/>
                </a:solidFill>
              </a:rPr>
              <a:t>The Gore Excluder </a:t>
            </a:r>
            <a:r>
              <a:rPr lang="en-IN" sz="1600" dirty="0" smtClean="0"/>
              <a:t>-Modular bifurcated device, with a </a:t>
            </a:r>
            <a:r>
              <a:rPr lang="en-IN" sz="1600" dirty="0" err="1" smtClean="0"/>
              <a:t>nitinol</a:t>
            </a:r>
            <a:r>
              <a:rPr lang="en-IN" sz="1600" dirty="0" smtClean="0"/>
              <a:t> exoskeleton and a </a:t>
            </a:r>
            <a:r>
              <a:rPr lang="en-IN" sz="1600" dirty="0" err="1" smtClean="0"/>
              <a:t>polytetrafluoroethylene</a:t>
            </a:r>
            <a:r>
              <a:rPr lang="en-IN" sz="1600" dirty="0" smtClean="0"/>
              <a:t> graft. It has proximal barbs to anchor into the proximal </a:t>
            </a:r>
            <a:r>
              <a:rPr lang="en-IN" sz="1600" dirty="0" err="1" smtClean="0"/>
              <a:t>infrarenal</a:t>
            </a:r>
            <a:r>
              <a:rPr lang="en-IN" sz="1600" dirty="0" smtClean="0"/>
              <a:t> aorta.</a:t>
            </a:r>
          </a:p>
          <a:p>
            <a:pPr marL="342900" indent="-342900" algn="just">
              <a:buAutoNum type="alphaUcParenBoth"/>
            </a:pPr>
            <a:r>
              <a:rPr lang="en-IN" sz="1600" b="1" dirty="0" smtClean="0">
                <a:solidFill>
                  <a:srgbClr val="FF66FF"/>
                </a:solidFill>
              </a:rPr>
              <a:t>The </a:t>
            </a:r>
            <a:r>
              <a:rPr lang="en-IN" sz="1600" b="1" dirty="0" err="1" smtClean="0">
                <a:solidFill>
                  <a:srgbClr val="FF66FF"/>
                </a:solidFill>
              </a:rPr>
              <a:t>Powerlink</a:t>
            </a:r>
            <a:r>
              <a:rPr lang="en-IN" sz="1600" b="1" baseline="30000" dirty="0" err="1" smtClean="0">
                <a:solidFill>
                  <a:srgbClr val="FF66FF"/>
                </a:solidFill>
              </a:rPr>
              <a:t>®</a:t>
            </a:r>
            <a:r>
              <a:rPr lang="en-IN" sz="1600" b="1" dirty="0" err="1" smtClean="0">
                <a:solidFill>
                  <a:srgbClr val="FF66FF"/>
                </a:solidFill>
              </a:rPr>
              <a:t>system</a:t>
            </a:r>
            <a:r>
              <a:rPr lang="en-IN" sz="1600" b="1" dirty="0" smtClean="0">
                <a:solidFill>
                  <a:srgbClr val="FF66FF"/>
                </a:solidFill>
              </a:rPr>
              <a:t>- </a:t>
            </a:r>
            <a:r>
              <a:rPr lang="en-IN" sz="1600" dirty="0" smtClean="0"/>
              <a:t>A </a:t>
            </a:r>
            <a:r>
              <a:rPr lang="en-IN" sz="1600" dirty="0" err="1" smtClean="0"/>
              <a:t>unibody</a:t>
            </a:r>
            <a:r>
              <a:rPr lang="en-IN" sz="1600" dirty="0" smtClean="0"/>
              <a:t> device made of </a:t>
            </a:r>
            <a:r>
              <a:rPr lang="en-IN" sz="1600" dirty="0" err="1" smtClean="0"/>
              <a:t>polytetrafluoroethylene</a:t>
            </a:r>
            <a:r>
              <a:rPr lang="en-IN" sz="1600" dirty="0" smtClean="0"/>
              <a:t> and a cobalt chromium alloy endoskeleton. It has a long main body and sits on the anatomic bifurcation</a:t>
            </a:r>
          </a:p>
          <a:p>
            <a:pPr marL="342900" indent="-342900" algn="just">
              <a:buAutoNum type="alphaUcParenBoth"/>
            </a:pPr>
            <a:r>
              <a:rPr lang="en-IN" sz="1600" b="1" dirty="0" smtClean="0">
                <a:solidFill>
                  <a:srgbClr val="FF66FF"/>
                </a:solidFill>
              </a:rPr>
              <a:t>The Zenith</a:t>
            </a:r>
            <a:r>
              <a:rPr lang="en-IN" sz="1600" b="1" baseline="30000" dirty="0" smtClean="0">
                <a:solidFill>
                  <a:srgbClr val="FF66FF"/>
                </a:solidFill>
              </a:rPr>
              <a:t>®</a:t>
            </a:r>
            <a:r>
              <a:rPr lang="en-IN" sz="1600" b="1" dirty="0" smtClean="0">
                <a:solidFill>
                  <a:srgbClr val="FF66FF"/>
                </a:solidFill>
              </a:rPr>
              <a:t> device</a:t>
            </a:r>
            <a:r>
              <a:rPr lang="en-IN" sz="1600" dirty="0" smtClean="0"/>
              <a:t>-The bare proximal stents allow for suprarenal fixation. The device also has barbs to allow for more secure attachment into the suprarenal aorta. It is modular bifurcated with a stainless steel exoskeleton.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>
          <a:xfrm>
            <a:off x="212670" y="240634"/>
            <a:ext cx="8702729" cy="6236366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mbria" pitchFamily="18" charset="0"/>
              </a:rPr>
              <a:t>Stepwise procedure</a:t>
            </a:r>
            <a:endParaRPr lang="en-US" sz="36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315200" cy="424973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Gaining vascular access</a:t>
            </a:r>
          </a:p>
          <a:p>
            <a:pPr>
              <a:buFont typeface="Wingdings" pitchFamily="2" charset="2"/>
              <a:buChar char="v"/>
            </a:pPr>
            <a:r>
              <a:rPr lang="en-US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Placement of arterial </a:t>
            </a:r>
            <a:r>
              <a:rPr lang="en-US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guidewires</a:t>
            </a:r>
            <a:r>
              <a:rPr lang="en-US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and sheaths</a:t>
            </a:r>
          </a:p>
          <a:p>
            <a:pPr>
              <a:buFont typeface="Wingdings" pitchFamily="2" charset="2"/>
              <a:buChar char="v"/>
            </a:pPr>
            <a:r>
              <a:rPr lang="en-US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Imaging to confirm </a:t>
            </a:r>
            <a:r>
              <a:rPr lang="en-US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aortoiliac</a:t>
            </a:r>
            <a:r>
              <a:rPr lang="en-US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anatomy</a:t>
            </a:r>
          </a:p>
          <a:p>
            <a:pPr>
              <a:buFont typeface="Wingdings" pitchFamily="2" charset="2"/>
              <a:buChar char="v"/>
            </a:pPr>
            <a:r>
              <a:rPr lang="en-US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Main body deployment</a:t>
            </a:r>
          </a:p>
          <a:p>
            <a:pPr>
              <a:buFont typeface="Wingdings" pitchFamily="2" charset="2"/>
              <a:buChar char="v"/>
            </a:pPr>
            <a:r>
              <a:rPr lang="en-US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Gate </a:t>
            </a:r>
            <a:r>
              <a:rPr lang="en-US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cannulation</a:t>
            </a:r>
            <a:r>
              <a:rPr lang="en-US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(bifurcated graft)</a:t>
            </a:r>
          </a:p>
          <a:p>
            <a:pPr>
              <a:buFont typeface="Wingdings" pitchFamily="2" charset="2"/>
              <a:buChar char="v"/>
            </a:pPr>
            <a:r>
              <a:rPr lang="en-US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Iliac limb deployment</a:t>
            </a:r>
          </a:p>
          <a:p>
            <a:pPr>
              <a:buFont typeface="Wingdings" pitchFamily="2" charset="2"/>
              <a:buChar char="v"/>
            </a:pPr>
            <a:r>
              <a:rPr lang="en-US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Graft ballooning</a:t>
            </a:r>
          </a:p>
          <a:p>
            <a:pPr>
              <a:buFont typeface="Wingdings" pitchFamily="2" charset="2"/>
              <a:buChar char="v"/>
            </a:pPr>
            <a:r>
              <a:rPr lang="en-US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Completion imaging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eurysm_endovascul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517588"/>
            <a:ext cx="8610600" cy="59594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mbria" pitchFamily="18" charset="0"/>
              </a:rPr>
              <a:t>Aortic Aneurysm</a:t>
            </a:r>
            <a:endParaRPr lang="en-US" sz="36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467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Cambria" pitchFamily="18" charset="0"/>
              </a:rPr>
              <a:t>Second most frequent disease of aorta after atherosclerosis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Cambria" pitchFamily="18" charset="0"/>
              </a:rPr>
              <a:t>Pathological segment of aortic dilatation that expands and can eventually rupture.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Cambria" pitchFamily="18" charset="0"/>
              </a:rPr>
              <a:t>Greater than 50% of expected diameter.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Cambria" pitchFamily="18" charset="0"/>
              </a:rPr>
              <a:t>Classification – Size, Shape, Location Morphology.</a:t>
            </a:r>
            <a:endParaRPr lang="en-US" sz="2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467600" cy="9144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FF00"/>
                </a:solidFill>
                <a:latin typeface="Cambria" pitchFamily="18" charset="0"/>
              </a:rPr>
              <a:t>EVAR complications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b="1" kern="0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	Deployment related</a:t>
            </a:r>
          </a:p>
          <a:p>
            <a:pPr marL="1141413" lvl="2" indent="-2270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Failed deployment</a:t>
            </a:r>
          </a:p>
          <a:p>
            <a:pPr marL="1141413" lvl="2" indent="-2270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Bleeding</a:t>
            </a:r>
          </a:p>
          <a:p>
            <a:pPr marL="1141413" lvl="2" indent="-2270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Hematoma</a:t>
            </a:r>
          </a:p>
          <a:p>
            <a:pPr marL="1141413" lvl="2" indent="-2270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Lymphocoel</a:t>
            </a:r>
            <a:endParaRPr lang="en-US" sz="24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141413" lvl="2" indent="-2270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Infection</a:t>
            </a:r>
          </a:p>
          <a:p>
            <a:pPr marL="1141413" lvl="2" indent="-2270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Embolization</a:t>
            </a:r>
            <a:endParaRPr lang="en-US" sz="24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141413" lvl="2" indent="-2270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Perforation</a:t>
            </a:r>
          </a:p>
          <a:p>
            <a:pPr marL="1141413" lvl="2" indent="-2270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Arterial rupture</a:t>
            </a:r>
          </a:p>
          <a:p>
            <a:pPr marL="1141413" lvl="2" indent="-2270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Dissection</a:t>
            </a:r>
            <a:endParaRPr lang="en-US" sz="24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038600" y="1112838"/>
            <a:ext cx="4953000" cy="4525962"/>
          </a:xfrm>
          <a:prstGeom prst="rect">
            <a:avLst/>
          </a:prstGeom>
        </p:spPr>
        <p:txBody>
          <a:bodyPr/>
          <a:lstStyle/>
          <a:p>
            <a:pPr marL="227013" indent="-227013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624388" algn="l"/>
              </a:tabLst>
              <a:defRPr/>
            </a:pPr>
            <a:r>
              <a:rPr lang="en-US" sz="2400" b="1" kern="0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	Device related</a:t>
            </a:r>
          </a:p>
          <a:p>
            <a:pPr marL="1141413" lvl="2" indent="-227013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624388" algn="l"/>
              </a:tabLst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Structural failure</a:t>
            </a:r>
            <a:endParaRPr lang="en-US" sz="2400" b="1" kern="0" dirty="0" smtClean="0">
              <a:solidFill>
                <a:srgbClr val="FF66FF"/>
              </a:solidFill>
              <a:latin typeface="Calibri" pitchFamily="34" charset="0"/>
              <a:cs typeface="Calibri" pitchFamily="34" charset="0"/>
            </a:endParaRPr>
          </a:p>
          <a:p>
            <a:pPr marL="1141413" lvl="2" indent="-227013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Endoleaks</a:t>
            </a:r>
            <a:endParaRPr lang="en-US" sz="24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141413" lvl="2" indent="-227013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Limb occlusion/stent-graft kink</a:t>
            </a:r>
          </a:p>
          <a:p>
            <a:pPr marL="1141413" lvl="2" indent="-227013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Sac enlargement/proximal neck dilatation</a:t>
            </a:r>
          </a:p>
          <a:p>
            <a:pPr marL="1141413" lvl="2" indent="-227013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Stent migration</a:t>
            </a:r>
          </a:p>
          <a:p>
            <a:pPr marL="1141413" lvl="2" indent="-227013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AAA rupture</a:t>
            </a:r>
          </a:p>
          <a:p>
            <a:pPr marL="1141413" lvl="2" indent="-227013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Infection</a:t>
            </a:r>
          </a:p>
          <a:p>
            <a:pPr marL="1141413" lvl="2" indent="-227013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Buttock/leg </a:t>
            </a:r>
            <a:r>
              <a:rPr lang="en-US" sz="2400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claudication</a:t>
            </a:r>
            <a:endParaRPr lang="en-US" sz="24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227013" indent="-227013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624388" algn="l"/>
              </a:tabLst>
              <a:defRPr/>
            </a:pPr>
            <a:endParaRPr lang="en-US" sz="24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315200" cy="42497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66FF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Systemic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Cardiac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Pulmonary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Renal insufficiency, contrast-induced neuropathy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Deep vein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trombosis</a:t>
            </a:r>
            <a:endParaRPr lang="en-US" dirty="0" smtClean="0"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Pulmonary embolism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Coagulopathy</a:t>
            </a:r>
            <a:endParaRPr lang="en-US" dirty="0" smtClean="0"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Bowel ischemia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Spinal cord ischemia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467600" cy="9144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FF00"/>
                </a:solidFill>
                <a:latin typeface="Cambria" pitchFamily="18" charset="0"/>
              </a:rPr>
              <a:t>EVAR complications</a:t>
            </a:r>
            <a:endParaRPr 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endoleak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Endoleak</a:t>
            </a:r>
            <a:r>
              <a:rPr lang="en-IN" sz="28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is a term that describes the presence of persistent flow of blood into the aneurysm sac after device </a:t>
            </a:r>
            <a:r>
              <a:rPr lang="en-IN" sz="28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placement</a:t>
            </a:r>
          </a:p>
          <a:p>
            <a:pPr algn="just"/>
            <a:endParaRPr lang="en-IN" sz="2800" dirty="0" smtClean="0"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en-IN" sz="28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Five types of </a:t>
            </a:r>
            <a:r>
              <a:rPr lang="en-IN" sz="28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endoleaks</a:t>
            </a:r>
            <a:r>
              <a:rPr lang="en-IN" sz="28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are </a:t>
            </a:r>
            <a:r>
              <a:rPr lang="en-IN" sz="28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described</a:t>
            </a:r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honholz-t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914400" y="0"/>
            <a:ext cx="7543800" cy="6126163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32673_1_En_19_Fig1_HTM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85906"/>
            <a:ext cx="9144000" cy="4826248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066801"/>
          <a:ext cx="8643999" cy="518159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98048"/>
                <a:gridCol w="3456384"/>
                <a:gridCol w="2989567"/>
              </a:tblGrid>
              <a:tr h="883639">
                <a:tc>
                  <a:txBody>
                    <a:bodyPr/>
                    <a:lstStyle/>
                    <a:p>
                      <a:endParaRPr lang="en-IN" sz="2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IN" sz="2400" b="1" dirty="0" smtClean="0"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  <a:endParaRPr lang="en-IN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2400" kern="1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en-IN" sz="2400" kern="1200" dirty="0" smtClean="0">
                          <a:latin typeface="Calibri" pitchFamily="34" charset="0"/>
                          <a:cs typeface="Calibri" pitchFamily="34" charset="0"/>
                        </a:rPr>
                        <a:t>Endovascular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Calibri" pitchFamily="34" charset="0"/>
                          <a:cs typeface="Calibri" pitchFamily="34" charset="0"/>
                        </a:rPr>
                        <a:t>Open surgery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34285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  <a:t>Type I</a:t>
                      </a:r>
                      <a:endParaRPr lang="en-IN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latin typeface="Calibri" pitchFamily="34" charset="0"/>
                          <a:cs typeface="Calibri" pitchFamily="34" charset="0"/>
                        </a:rPr>
                        <a:t>Moulding balloon angioplasty</a:t>
                      </a:r>
                      <a:br>
                        <a:rPr lang="en-IN" sz="180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IN" sz="1800">
                          <a:latin typeface="Calibri" pitchFamily="34" charset="0"/>
                          <a:cs typeface="Calibri" pitchFamily="34" charset="0"/>
                        </a:rPr>
                        <a:t>Giant Palmaz stent </a:t>
                      </a:r>
                      <a:br>
                        <a:rPr lang="en-IN" sz="180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IN" sz="1800">
                          <a:latin typeface="Calibri" pitchFamily="34" charset="0"/>
                          <a:cs typeface="Calibri" pitchFamily="34" charset="0"/>
                        </a:rPr>
                        <a:t>Stent-graft cuff/ extension</a:t>
                      </a:r>
                      <a:endParaRPr lang="en-IN" sz="1800" b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  <a:t>External banding of aneurysm neck</a:t>
                      </a:r>
                      <a:b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  <a:t>Surgical conversion</a:t>
                      </a:r>
                      <a:endParaRPr lang="en-IN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8100" marR="38100" marT="38100" marB="38100"/>
                </a:tc>
              </a:tr>
              <a:tr h="883639">
                <a:tc>
                  <a:txBody>
                    <a:bodyPr/>
                    <a:lstStyle/>
                    <a:p>
                      <a:r>
                        <a:rPr lang="en-IN" sz="1800">
                          <a:latin typeface="Calibri" pitchFamily="34" charset="0"/>
                          <a:cs typeface="Calibri" pitchFamily="34" charset="0"/>
                        </a:rPr>
                        <a:t>Type II </a:t>
                      </a:r>
                      <a:br>
                        <a:rPr lang="en-IN" sz="1800">
                          <a:latin typeface="Calibri" pitchFamily="34" charset="0"/>
                          <a:cs typeface="Calibri" pitchFamily="34" charset="0"/>
                        </a:rPr>
                      </a:br>
                      <a:endParaRPr lang="en-IN" sz="1800" b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  <a:t>Trans-arterial </a:t>
                      </a:r>
                      <a:r>
                        <a:rPr lang="en-IN" sz="1800" dirty="0" err="1">
                          <a:latin typeface="Calibri" pitchFamily="34" charset="0"/>
                          <a:cs typeface="Calibri" pitchFamily="34" charset="0"/>
                        </a:rPr>
                        <a:t>embolisation</a:t>
                      </a:r>
                      <a: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  <a:t> Trans-lumbar injection</a:t>
                      </a:r>
                      <a:endParaRPr lang="en-IN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  <a:t>30% decrease</a:t>
                      </a:r>
                      <a:endParaRPr lang="en-IN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8100" marR="38100" marT="38100" marB="38100"/>
                </a:tc>
              </a:tr>
              <a:tr h="1234285">
                <a:tc>
                  <a:txBody>
                    <a:bodyPr/>
                    <a:lstStyle/>
                    <a:p>
                      <a:r>
                        <a:rPr lang="en-IN" sz="1800">
                          <a:latin typeface="Calibri" pitchFamily="34" charset="0"/>
                          <a:cs typeface="Calibri" pitchFamily="34" charset="0"/>
                        </a:rPr>
                        <a:t>Type III</a:t>
                      </a:r>
                      <a:endParaRPr lang="en-IN" sz="1800" b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  <a:t>Angioplasty/ stenting of junctions</a:t>
                      </a:r>
                      <a:b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  <a:t>Secondary graft placement</a:t>
                      </a:r>
                      <a:b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</a:br>
                      <a:endParaRPr lang="en-IN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  <a:t>Open conversion</a:t>
                      </a:r>
                      <a:endParaRPr lang="en-IN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8100" marR="38100" marT="38100" marB="38100"/>
                </a:tc>
              </a:tr>
              <a:tr h="945751">
                <a:tc>
                  <a:txBody>
                    <a:bodyPr/>
                    <a:lstStyle/>
                    <a:p>
                      <a:r>
                        <a:rPr lang="en-IN" sz="1800">
                          <a:latin typeface="Calibri" pitchFamily="34" charset="0"/>
                          <a:cs typeface="Calibri" pitchFamily="34" charset="0"/>
                        </a:rPr>
                        <a:t>Type V</a:t>
                      </a:r>
                      <a:endParaRPr lang="en-IN" sz="1800" b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latin typeface="Calibri" pitchFamily="34" charset="0"/>
                          <a:cs typeface="Calibri" pitchFamily="34" charset="0"/>
                        </a:rPr>
                        <a:t>Co-axial graft</a:t>
                      </a:r>
                      <a:br>
                        <a:rPr lang="en-IN" sz="180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IN" sz="1800">
                          <a:latin typeface="Calibri" pitchFamily="34" charset="0"/>
                          <a:cs typeface="Calibri" pitchFamily="34" charset="0"/>
                        </a:rPr>
                        <a:t>(‘re-lining’)</a:t>
                      </a:r>
                      <a:br>
                        <a:rPr lang="en-IN" sz="1800">
                          <a:latin typeface="Calibri" pitchFamily="34" charset="0"/>
                          <a:cs typeface="Calibri" pitchFamily="34" charset="0"/>
                        </a:rPr>
                      </a:br>
                      <a:endParaRPr lang="en-IN" sz="1800" b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  <a:t>Evacuation of </a:t>
                      </a:r>
                      <a:r>
                        <a:rPr lang="en-IN" sz="1800" dirty="0" err="1">
                          <a:latin typeface="Calibri" pitchFamily="34" charset="0"/>
                          <a:cs typeface="Calibri" pitchFamily="34" charset="0"/>
                        </a:rPr>
                        <a:t>hygroma</a:t>
                      </a:r>
                      <a: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IN" sz="1800" dirty="0">
                          <a:latin typeface="Calibri" pitchFamily="34" charset="0"/>
                          <a:cs typeface="Calibri" pitchFamily="34" charset="0"/>
                        </a:rPr>
                        <a:t>Open conversion</a:t>
                      </a:r>
                      <a:endParaRPr lang="en-IN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ambria" pitchFamily="18" charset="0"/>
              </a:rPr>
              <a:t>Thoracic aortic aneurysm</a:t>
            </a:r>
            <a:endParaRPr lang="en-US" sz="4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Cambria" pitchFamily="18" charset="0"/>
              </a:rPr>
              <a:t>Estimated incidence 5 to 10 per </a:t>
            </a:r>
            <a:r>
              <a:rPr lang="en-US" sz="2800" dirty="0" smtClean="0">
                <a:latin typeface="Cambria" pitchFamily="18" charset="0"/>
              </a:rPr>
              <a:t>100,000</a:t>
            </a:r>
            <a:endParaRPr lang="en-US" sz="2800" dirty="0" smtClean="0">
              <a:latin typeface="Cambria" pitchFamily="18" charset="0"/>
            </a:endParaRPr>
          </a:p>
          <a:p>
            <a:pPr algn="just"/>
            <a:r>
              <a:rPr lang="en-US" sz="2800" dirty="0" smtClean="0">
                <a:latin typeface="Cambria" pitchFamily="18" charset="0"/>
              </a:rPr>
              <a:t>Aortic root and ascending aorta-60%</a:t>
            </a:r>
          </a:p>
          <a:p>
            <a:pPr algn="just"/>
            <a:r>
              <a:rPr lang="en-US" sz="2800" dirty="0" smtClean="0">
                <a:latin typeface="Cambria" pitchFamily="18" charset="0"/>
              </a:rPr>
              <a:t>Descending aorta-35%</a:t>
            </a:r>
          </a:p>
          <a:p>
            <a:pPr algn="just"/>
            <a:r>
              <a:rPr lang="en-US" sz="2800" dirty="0" err="1" smtClean="0">
                <a:latin typeface="Cambria" pitchFamily="18" charset="0"/>
              </a:rPr>
              <a:t>Thoracoabdominal</a:t>
            </a:r>
            <a:r>
              <a:rPr lang="en-US" sz="2800" dirty="0" smtClean="0">
                <a:latin typeface="Cambria" pitchFamily="18" charset="0"/>
              </a:rPr>
              <a:t> aortic aneurysm-10%</a:t>
            </a:r>
          </a:p>
          <a:p>
            <a:pPr algn="just"/>
            <a:r>
              <a:rPr lang="en-US" sz="2800" dirty="0" smtClean="0">
                <a:latin typeface="Cambria" pitchFamily="18" charset="0"/>
              </a:rPr>
              <a:t>Aortic </a:t>
            </a:r>
            <a:r>
              <a:rPr lang="en-US" sz="2800" dirty="0" smtClean="0">
                <a:latin typeface="Cambria" pitchFamily="18" charset="0"/>
              </a:rPr>
              <a:t>arch &lt;10</a:t>
            </a:r>
            <a:r>
              <a:rPr lang="en-US" sz="2800" dirty="0" smtClean="0">
                <a:latin typeface="Cambria" pitchFamily="18" charset="0"/>
              </a:rPr>
              <a:t>%</a:t>
            </a:r>
            <a:endParaRPr lang="en-US" sz="28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772400" cy="5943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Cambria" pitchFamily="18" charset="0"/>
              </a:rPr>
              <a:t>Risk factors-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Age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Smoking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Emphysema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Hypertension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err="1" smtClean="0">
                <a:latin typeface="Cambria" pitchFamily="18" charset="0"/>
              </a:rPr>
              <a:t>Hyperlipidemia</a:t>
            </a:r>
            <a:endParaRPr lang="en-US" sz="2400" dirty="0" smtClean="0">
              <a:latin typeface="Cambria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Family history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Genetics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Genetic and heritable disorders are important cause of TAA especially of root and ascending aorta 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08037"/>
            <a:ext cx="7924800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latin typeface="Cambria" pitchFamily="18" charset="0"/>
              </a:rPr>
              <a:t>Marfan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</a:rPr>
              <a:t>syndrom</a:t>
            </a:r>
            <a:endParaRPr lang="en-US" sz="2800" b="1" dirty="0" smtClean="0">
              <a:latin typeface="Cambria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AD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FBN1 gene mutation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Abnormal fibrillin-1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Excess free TGF-</a:t>
            </a:r>
            <a:r>
              <a:rPr lang="el-GR" sz="2400" dirty="0" smtClean="0">
                <a:latin typeface="Cambria" pitchFamily="18" charset="0"/>
              </a:rPr>
              <a:t>β</a:t>
            </a:r>
            <a:endParaRPr lang="en-US" sz="2400" dirty="0" smtClean="0">
              <a:latin typeface="Cambria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Interaction with AT receptor and </a:t>
            </a:r>
            <a:r>
              <a:rPr lang="en-US" sz="2400" dirty="0" err="1" smtClean="0">
                <a:latin typeface="Cambria" pitchFamily="18" charset="0"/>
              </a:rPr>
              <a:t>upregulation</a:t>
            </a:r>
            <a:endParaRPr lang="en-US" sz="2400" dirty="0" smtClean="0">
              <a:latin typeface="Cambria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Current </a:t>
            </a:r>
            <a:r>
              <a:rPr lang="en-US" sz="2400" dirty="0" err="1" smtClean="0">
                <a:latin typeface="Cambria" pitchFamily="18" charset="0"/>
              </a:rPr>
              <a:t>reccomendation</a:t>
            </a:r>
            <a:r>
              <a:rPr lang="en-US" sz="2400" dirty="0" smtClean="0">
                <a:latin typeface="Cambria" pitchFamily="18" charset="0"/>
              </a:rPr>
              <a:t>-maximal dose of beta-blocker or ARB treatment to reduce AA growth rate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Dutch </a:t>
            </a:r>
            <a:r>
              <a:rPr lang="en-US" sz="2400" dirty="0" err="1" smtClean="0">
                <a:latin typeface="Cambria" pitchFamily="18" charset="0"/>
              </a:rPr>
              <a:t>Marfan</a:t>
            </a:r>
            <a:r>
              <a:rPr lang="en-US" sz="2400" dirty="0" smtClean="0">
                <a:latin typeface="Cambria" pitchFamily="18" charset="0"/>
              </a:rPr>
              <a:t> Trial - </a:t>
            </a:r>
            <a:r>
              <a:rPr lang="en-US" sz="2400" dirty="0" err="1" smtClean="0">
                <a:latin typeface="Cambria" pitchFamily="18" charset="0"/>
              </a:rPr>
              <a:t>losartan+beta</a:t>
            </a:r>
            <a:r>
              <a:rPr lang="en-US" sz="2400" dirty="0" smtClean="0">
                <a:latin typeface="Cambria" pitchFamily="18" charset="0"/>
              </a:rPr>
              <a:t> blocker </a:t>
            </a:r>
            <a:r>
              <a:rPr lang="en-US" sz="2400" dirty="0" err="1" smtClean="0">
                <a:latin typeface="Cambria" pitchFamily="18" charset="0"/>
              </a:rPr>
              <a:t>vs</a:t>
            </a:r>
            <a:r>
              <a:rPr lang="en-US" sz="2400" dirty="0" smtClean="0">
                <a:latin typeface="Cambria" pitchFamily="18" charset="0"/>
              </a:rPr>
              <a:t> beta-blocker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rfan_syndro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9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eurysm-types-aneurysm-infographics-vector-illustration-light-background-762816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206" y="334652"/>
            <a:ext cx="8218394" cy="5761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4525963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latin typeface="Cambria" pitchFamily="18" charset="0"/>
              </a:rPr>
              <a:t>Loeys</a:t>
            </a:r>
            <a:r>
              <a:rPr lang="en-US" sz="2800" b="1" dirty="0" smtClean="0">
                <a:latin typeface="Cambria" pitchFamily="18" charset="0"/>
              </a:rPr>
              <a:t>-Dietz </a:t>
            </a:r>
            <a:r>
              <a:rPr lang="en-US" sz="2800" b="1" dirty="0" err="1" smtClean="0">
                <a:latin typeface="Cambria" pitchFamily="18" charset="0"/>
              </a:rPr>
              <a:t>syndrom</a:t>
            </a:r>
            <a:r>
              <a:rPr lang="en-US" sz="2800" b="1" dirty="0" smtClean="0">
                <a:latin typeface="Cambria" pitchFamily="18" charset="0"/>
              </a:rPr>
              <a:t> (LDS)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AD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Mutations in TGFBR1 and TGFBR2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4 types of LDS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More aggressive vascular phenotype than MFS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Aortic aneurysms and dissection more common than MFS and relatively younger age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Current recommendation-surgery if aortic root &gt;4-4.5 cm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34332_1_En_3_Fig5_HTM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7467600" cy="452596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smtClean="0">
                <a:latin typeface="Cambria" pitchFamily="18" charset="0"/>
              </a:rPr>
              <a:t>Vascular Ehlers-</a:t>
            </a:r>
            <a:r>
              <a:rPr lang="en-US" sz="2800" b="1" dirty="0" err="1" smtClean="0">
                <a:latin typeface="Cambria" pitchFamily="18" charset="0"/>
              </a:rPr>
              <a:t>Danlos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</a:rPr>
              <a:t>syndrom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err="1" smtClean="0">
                <a:latin typeface="Cambria" pitchFamily="18" charset="0"/>
              </a:rPr>
              <a:t>vEDS</a:t>
            </a:r>
            <a:r>
              <a:rPr lang="en-US" sz="2800" b="1" dirty="0" smtClean="0">
                <a:latin typeface="Cambria" pitchFamily="18" charset="0"/>
              </a:rPr>
              <a:t>)</a:t>
            </a:r>
          </a:p>
          <a:p>
            <a:pPr lvl="1"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AD</a:t>
            </a:r>
          </a:p>
          <a:p>
            <a:pPr lvl="1"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COL3A1 mutation</a:t>
            </a:r>
          </a:p>
          <a:p>
            <a:pPr lvl="1"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Abnormal type 3 </a:t>
            </a:r>
            <a:r>
              <a:rPr lang="en-US" sz="2400" dirty="0" err="1" smtClean="0">
                <a:latin typeface="Cambria" pitchFamily="18" charset="0"/>
              </a:rPr>
              <a:t>procollagen</a:t>
            </a:r>
            <a:r>
              <a:rPr lang="en-US" sz="2400" dirty="0" smtClean="0">
                <a:latin typeface="Cambria" pitchFamily="18" charset="0"/>
              </a:rPr>
              <a:t> synthesis</a:t>
            </a:r>
          </a:p>
          <a:p>
            <a:pPr lvl="1"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Medium sized vessels</a:t>
            </a:r>
          </a:p>
          <a:p>
            <a:pPr lvl="1"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Aortic root involvement less common. Mostly descending and abdominal aorta and its branches</a:t>
            </a:r>
          </a:p>
          <a:p>
            <a:pPr lvl="1"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Vessels are very fragile so high risk of sudden rupture and difficult surgical repair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304800"/>
            <a:ext cx="880813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7467600" cy="4525963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None/>
            </a:pPr>
            <a:r>
              <a:rPr lang="en-US" sz="2800" b="1" dirty="0" smtClean="0">
                <a:latin typeface="Cambria" pitchFamily="18" charset="0"/>
              </a:rPr>
              <a:t>Turner syndrome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Complete or partial loss of second sex chromosome (XO, </a:t>
            </a:r>
            <a:r>
              <a:rPr lang="en-US" sz="2400" dirty="0" err="1" smtClean="0">
                <a:latin typeface="Cambria" pitchFamily="18" charset="0"/>
              </a:rPr>
              <a:t>Xp</a:t>
            </a:r>
            <a:r>
              <a:rPr lang="en-US" sz="2400" dirty="0" smtClean="0">
                <a:latin typeface="Cambria" pitchFamily="18" charset="0"/>
              </a:rPr>
              <a:t>)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50 to 75% CV defects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BAV 30%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Coarctation 12%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Ascending aorta dilatation 33%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Patient with TS+CV defect-100x increased risk of dissection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TS without CV defect every 5-10 years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TS with CV defect every 1-2 years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_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3710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077200" cy="640080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None/>
            </a:pPr>
            <a:r>
              <a:rPr lang="en-US" sz="2800" b="1" dirty="0" smtClean="0">
                <a:latin typeface="Cambria" pitchFamily="18" charset="0"/>
              </a:rPr>
              <a:t>Bicuspid aortic valve disease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1% of general population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Ascending aortic aneurysm, </a:t>
            </a:r>
            <a:r>
              <a:rPr lang="en-US" sz="2400" dirty="0" err="1" smtClean="0">
                <a:latin typeface="Cambria" pitchFamily="18" charset="0"/>
              </a:rPr>
              <a:t>coarctation</a:t>
            </a:r>
            <a:r>
              <a:rPr lang="en-US" sz="2400" dirty="0" smtClean="0">
                <a:latin typeface="Cambria" pitchFamily="18" charset="0"/>
              </a:rPr>
              <a:t> of aorta, aortic </a:t>
            </a:r>
            <a:r>
              <a:rPr lang="en-US" sz="2400" dirty="0" err="1" smtClean="0">
                <a:latin typeface="Cambria" pitchFamily="18" charset="0"/>
              </a:rPr>
              <a:t>disssection</a:t>
            </a:r>
            <a:endParaRPr lang="en-US" sz="2400" dirty="0" smtClean="0">
              <a:latin typeface="Cambr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BAV exhibits abnormal leaflet folding, wrinkling and doming causing </a:t>
            </a:r>
            <a:r>
              <a:rPr lang="en-US" sz="2400" dirty="0" err="1" smtClean="0">
                <a:latin typeface="Cambria" pitchFamily="18" charset="0"/>
              </a:rPr>
              <a:t>turbulance</a:t>
            </a:r>
            <a:r>
              <a:rPr lang="en-US" sz="2400" dirty="0" smtClean="0">
                <a:latin typeface="Cambria" pitchFamily="18" charset="0"/>
              </a:rPr>
              <a:t> even in absence of </a:t>
            </a:r>
            <a:r>
              <a:rPr lang="en-US" sz="2400" dirty="0" err="1" smtClean="0">
                <a:latin typeface="Cambria" pitchFamily="18" charset="0"/>
              </a:rPr>
              <a:t>stenotic</a:t>
            </a:r>
            <a:r>
              <a:rPr lang="en-US" sz="2400" dirty="0" smtClean="0">
                <a:latin typeface="Cambria" pitchFamily="18" charset="0"/>
              </a:rPr>
              <a:t> or </a:t>
            </a:r>
            <a:r>
              <a:rPr lang="en-US" sz="2400" dirty="0" err="1" smtClean="0">
                <a:latin typeface="Cambria" pitchFamily="18" charset="0"/>
              </a:rPr>
              <a:t>regurgitant</a:t>
            </a:r>
            <a:r>
              <a:rPr lang="en-US" sz="2400" dirty="0" smtClean="0">
                <a:latin typeface="Cambria" pitchFamily="18" charset="0"/>
              </a:rPr>
              <a:t> lesion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BAV </a:t>
            </a:r>
            <a:r>
              <a:rPr lang="en-US" sz="2400" dirty="0" smtClean="0">
                <a:latin typeface="Cambria" pitchFamily="18" charset="0"/>
              </a:rPr>
              <a:t>compared to TAV aneurysm exhibit increased apoptosis, MMP-2 activity, TGF-</a:t>
            </a:r>
            <a:r>
              <a:rPr lang="el-GR" sz="2400" dirty="0" smtClean="0">
                <a:latin typeface="Cambria" pitchFamily="18" charset="0"/>
              </a:rPr>
              <a:t>β</a:t>
            </a:r>
            <a:r>
              <a:rPr lang="en-US" sz="2400" dirty="0" smtClean="0">
                <a:latin typeface="Cambria" pitchFamily="18" charset="0"/>
              </a:rPr>
              <a:t> abnormalities, </a:t>
            </a:r>
            <a:r>
              <a:rPr lang="en-US" sz="2400" dirty="0" err="1" smtClean="0">
                <a:latin typeface="Cambria" pitchFamily="18" charset="0"/>
              </a:rPr>
              <a:t>protien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kinase</a:t>
            </a:r>
            <a:r>
              <a:rPr lang="en-US" sz="2400" dirty="0" smtClean="0">
                <a:latin typeface="Cambria" pitchFamily="18" charset="0"/>
              </a:rPr>
              <a:t>-C pathway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Ascending TAA  may develop independent of valve function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</a:rPr>
              <a:t> May develop later after AVR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Doc 2019-01-15 06.59.32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91440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8037"/>
            <a:ext cx="7467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Cambria" pitchFamily="18" charset="0"/>
              </a:rPr>
              <a:t>Syphilis and </a:t>
            </a:r>
            <a:r>
              <a:rPr lang="en-US" sz="2800" b="1" dirty="0" err="1" smtClean="0">
                <a:latin typeface="Cambria" pitchFamily="18" charset="0"/>
              </a:rPr>
              <a:t>aortitis</a:t>
            </a:r>
            <a:endParaRPr lang="en-US" sz="2800" b="1" dirty="0" smtClean="0">
              <a:latin typeface="Cambria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Tertiary stage of syphilis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Latent period of 10 to 25 years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Rare due to antibiotic treatment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Mostly ascending aorta and arch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Tree bark or wrinkled appearance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pc-v1-id1017-g00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0200" y="1066800"/>
            <a:ext cx="3733800" cy="5334001"/>
          </a:xfrm>
        </p:spPr>
      </p:pic>
      <p:pic>
        <p:nvPicPr>
          <p:cNvPr id="5" name="Picture 4" descr="C0235646-Aorta_in_syphil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5257800" cy="4038599"/>
          </a:xfrm>
          <a:prstGeom prst="rect">
            <a:avLst/>
          </a:prstGeom>
        </p:spPr>
      </p:pic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86200"/>
            <a:ext cx="5257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fferent types of Thorcic Aortic Aneurys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85800"/>
            <a:ext cx="8537714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mbria" pitchFamily="18" charset="0"/>
              </a:rPr>
              <a:t>Other infectious </a:t>
            </a:r>
            <a:r>
              <a:rPr lang="en-US" sz="2800" dirty="0" err="1" smtClean="0">
                <a:latin typeface="Cambria" pitchFamily="18" charset="0"/>
              </a:rPr>
              <a:t>aortitis</a:t>
            </a:r>
            <a:endParaRPr lang="en-US" sz="2800" dirty="0" smtClean="0">
              <a:latin typeface="Cambria" pitchFamily="18" charset="0"/>
            </a:endParaRPr>
          </a:p>
          <a:p>
            <a:pPr lvl="1"/>
            <a:r>
              <a:rPr lang="en-US" sz="2800" dirty="0" smtClean="0">
                <a:latin typeface="Cambria" pitchFamily="18" charset="0"/>
              </a:rPr>
              <a:t>Bacterial and fungal</a:t>
            </a:r>
          </a:p>
          <a:p>
            <a:r>
              <a:rPr lang="en-US" sz="2800" dirty="0" smtClean="0">
                <a:latin typeface="Cambria" pitchFamily="18" charset="0"/>
              </a:rPr>
              <a:t>Non infectious </a:t>
            </a:r>
            <a:r>
              <a:rPr lang="en-US" sz="2800" dirty="0" err="1" smtClean="0">
                <a:latin typeface="Cambria" pitchFamily="18" charset="0"/>
              </a:rPr>
              <a:t>aortitis</a:t>
            </a:r>
            <a:endParaRPr lang="en-US" sz="2800" dirty="0" smtClean="0">
              <a:latin typeface="Cambria" pitchFamily="18" charset="0"/>
            </a:endParaRPr>
          </a:p>
          <a:p>
            <a:pPr lvl="1"/>
            <a:r>
              <a:rPr lang="en-US" sz="2800" dirty="0" err="1" smtClean="0">
                <a:latin typeface="Cambria" pitchFamily="18" charset="0"/>
              </a:rPr>
              <a:t>Gaint</a:t>
            </a:r>
            <a:r>
              <a:rPr lang="en-US" sz="2800" dirty="0" smtClean="0">
                <a:latin typeface="Cambria" pitchFamily="18" charset="0"/>
              </a:rPr>
              <a:t> cell </a:t>
            </a:r>
            <a:r>
              <a:rPr lang="en-US" sz="2800" dirty="0" err="1" smtClean="0">
                <a:latin typeface="Cambria" pitchFamily="18" charset="0"/>
              </a:rPr>
              <a:t>arteritis</a:t>
            </a:r>
            <a:r>
              <a:rPr lang="en-US" sz="2800" dirty="0" smtClean="0">
                <a:latin typeface="Cambria" pitchFamily="18" charset="0"/>
              </a:rPr>
              <a:t>, idiopathic </a:t>
            </a:r>
            <a:r>
              <a:rPr lang="en-US" sz="2800" dirty="0" err="1" smtClean="0">
                <a:latin typeface="Cambria" pitchFamily="18" charset="0"/>
              </a:rPr>
              <a:t>aortitis</a:t>
            </a:r>
            <a:r>
              <a:rPr lang="en-US" sz="2800" dirty="0" smtClean="0">
                <a:latin typeface="Cambria" pitchFamily="18" charset="0"/>
              </a:rPr>
              <a:t>, IgG4 disease, </a:t>
            </a:r>
            <a:r>
              <a:rPr lang="en-US" sz="2800" dirty="0" err="1" smtClean="0">
                <a:latin typeface="Cambria" pitchFamily="18" charset="0"/>
              </a:rPr>
              <a:t>vasculitides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Aortic dissection</a:t>
            </a:r>
          </a:p>
          <a:p>
            <a:pPr lvl="1"/>
            <a:r>
              <a:rPr lang="en-US" sz="2800" dirty="0" smtClean="0">
                <a:latin typeface="Cambria" pitchFamily="18" charset="0"/>
              </a:rPr>
              <a:t>Mostly descending aorta, pseudo aneurysm</a:t>
            </a:r>
          </a:p>
          <a:p>
            <a:r>
              <a:rPr lang="en-US" sz="2800" dirty="0" smtClean="0">
                <a:latin typeface="Cambria" pitchFamily="18" charset="0"/>
              </a:rPr>
              <a:t>Degenerative aneurysm</a:t>
            </a:r>
          </a:p>
          <a:p>
            <a:pPr lvl="1"/>
            <a:r>
              <a:rPr lang="en-US" sz="2800" dirty="0" smtClean="0">
                <a:latin typeface="Cambria" pitchFamily="18" charset="0"/>
              </a:rPr>
              <a:t>atherosclerotic</a:t>
            </a:r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7848600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</a:rPr>
              <a:t>Clinical manifestation</a:t>
            </a:r>
          </a:p>
          <a:p>
            <a:r>
              <a:rPr lang="en-US" sz="2800" dirty="0" smtClean="0">
                <a:latin typeface="Cambria" pitchFamily="18" charset="0"/>
              </a:rPr>
              <a:t>Most are asymptomatic and discovered incidentally</a:t>
            </a:r>
          </a:p>
          <a:p>
            <a:r>
              <a:rPr lang="en-US" sz="2800" dirty="0" smtClean="0">
                <a:latin typeface="Cambria" pitchFamily="18" charset="0"/>
              </a:rPr>
              <a:t>Local mass effect, progressive AR, systemic </a:t>
            </a:r>
            <a:r>
              <a:rPr lang="en-US" sz="2800" dirty="0" err="1" smtClean="0">
                <a:latin typeface="Cambria" pitchFamily="18" charset="0"/>
              </a:rPr>
              <a:t>emboliozation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Persistent chest or back pain</a:t>
            </a:r>
          </a:p>
          <a:p>
            <a:r>
              <a:rPr lang="en-US" sz="2800" dirty="0" smtClean="0">
                <a:latin typeface="Cambria" pitchFamily="18" charset="0"/>
              </a:rPr>
              <a:t>Compression </a:t>
            </a:r>
            <a:r>
              <a:rPr lang="en-US" sz="2800" dirty="0" smtClean="0">
                <a:latin typeface="Cambria" pitchFamily="18" charset="0"/>
              </a:rPr>
              <a:t>of SVC, trachea or bronchus, esophagus</a:t>
            </a:r>
          </a:p>
          <a:p>
            <a:r>
              <a:rPr lang="en-US" sz="2800" dirty="0" smtClean="0">
                <a:latin typeface="Cambria" pitchFamily="18" charset="0"/>
              </a:rPr>
              <a:t>Rupture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Infection</a:t>
            </a:r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467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Cambria" pitchFamily="18" charset="0"/>
              </a:rPr>
              <a:t>Diagnosis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mbria" pitchFamily="18" charset="0"/>
              </a:rPr>
              <a:t>Chest X-ray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Cambria" pitchFamily="18" charset="0"/>
              </a:rPr>
              <a:t>Insensitive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mbria" pitchFamily="18" charset="0"/>
              </a:rPr>
              <a:t>TTE and TEE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mbria" pitchFamily="18" charset="0"/>
              </a:rPr>
              <a:t>CT angiogram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mbria" pitchFamily="18" charset="0"/>
              </a:rPr>
              <a:t>MRA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 Kfoury Fig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9143999" cy="5953326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56388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Natural history</a:t>
            </a:r>
            <a:endParaRPr lang="en-US" sz="2800" dirty="0" smtClean="0">
              <a:latin typeface="Cambria" pitchFamily="18" charset="0"/>
            </a:endParaRPr>
          </a:p>
          <a:p>
            <a:pPr algn="just">
              <a:spcBef>
                <a:spcPts val="600"/>
              </a:spcBef>
            </a:pPr>
            <a:endParaRPr lang="en-US" sz="2400" dirty="0" smtClean="0">
              <a:latin typeface="Cambria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Cambria" pitchFamily="18" charset="0"/>
              </a:rPr>
              <a:t>Factors affecting </a:t>
            </a:r>
            <a:r>
              <a:rPr lang="en-US" sz="2400" dirty="0" err="1" smtClean="0">
                <a:latin typeface="Cambria" pitchFamily="18" charset="0"/>
              </a:rPr>
              <a:t>aneurysmal</a:t>
            </a:r>
            <a:r>
              <a:rPr lang="en-US" sz="2400" dirty="0" smtClean="0">
                <a:latin typeface="Cambria" pitchFamily="18" charset="0"/>
              </a:rPr>
              <a:t> growth</a:t>
            </a:r>
          </a:p>
          <a:p>
            <a:pPr lvl="1" algn="just">
              <a:spcBef>
                <a:spcPts val="600"/>
              </a:spcBef>
            </a:pPr>
            <a:r>
              <a:rPr lang="en-US" sz="2400" dirty="0" smtClean="0">
                <a:latin typeface="Cambria" pitchFamily="18" charset="0"/>
              </a:rPr>
              <a:t>Etiology-MFS, BAV</a:t>
            </a:r>
          </a:p>
          <a:p>
            <a:pPr lvl="1" algn="just">
              <a:spcBef>
                <a:spcPts val="600"/>
              </a:spcBef>
            </a:pPr>
            <a:r>
              <a:rPr lang="en-US" sz="2400" dirty="0" smtClean="0">
                <a:latin typeface="Cambria" pitchFamily="18" charset="0"/>
              </a:rPr>
              <a:t>Location-descending aorta (2mm/yr) 2x of root and ascending aorta (1mm/year)</a:t>
            </a:r>
          </a:p>
          <a:p>
            <a:pPr lvl="1" algn="just">
              <a:spcBef>
                <a:spcPts val="600"/>
              </a:spcBef>
            </a:pPr>
            <a:r>
              <a:rPr lang="en-US" sz="2400" dirty="0" smtClean="0">
                <a:latin typeface="Cambria" pitchFamily="18" charset="0"/>
              </a:rPr>
              <a:t>Size-larger the aneurysm size faster the growth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Cambria" pitchFamily="18" charset="0"/>
              </a:rPr>
              <a:t>Ascending aorta size &gt;6cm risk of aortic events-15.6%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Cambria" pitchFamily="18" charset="0"/>
              </a:rPr>
              <a:t>Descending aorta aneurysm risk of aortic events</a:t>
            </a:r>
          </a:p>
          <a:p>
            <a:pPr lvl="1" algn="just">
              <a:spcBef>
                <a:spcPts val="600"/>
              </a:spcBef>
            </a:pPr>
            <a:r>
              <a:rPr lang="en-US" sz="2400" dirty="0" smtClean="0">
                <a:latin typeface="Cambria" pitchFamily="18" charset="0"/>
              </a:rPr>
              <a:t>5.0 cm-5.5%</a:t>
            </a:r>
          </a:p>
          <a:p>
            <a:pPr lvl="1" algn="just">
              <a:spcBef>
                <a:spcPts val="600"/>
              </a:spcBef>
            </a:pPr>
            <a:r>
              <a:rPr lang="en-US" sz="2400" dirty="0" smtClean="0">
                <a:latin typeface="Cambria" pitchFamily="18" charset="0"/>
              </a:rPr>
              <a:t>5.5 cm-7.2%</a:t>
            </a:r>
          </a:p>
          <a:p>
            <a:pPr lvl="1" algn="just">
              <a:spcBef>
                <a:spcPts val="600"/>
              </a:spcBef>
            </a:pPr>
            <a:r>
              <a:rPr lang="en-US" sz="2400" dirty="0" smtClean="0">
                <a:latin typeface="Cambria" pitchFamily="18" charset="0"/>
              </a:rPr>
              <a:t>6.0 cm-9.3%</a:t>
            </a:r>
          </a:p>
          <a:p>
            <a:pPr lvl="1" algn="just">
              <a:spcBef>
                <a:spcPts val="600"/>
              </a:spcBef>
            </a:pPr>
            <a:r>
              <a:rPr lang="en-US" sz="2400" dirty="0" smtClean="0">
                <a:latin typeface="Cambria" pitchFamily="18" charset="0"/>
              </a:rPr>
              <a:t>7.0 cm-15.4%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Doc 2019-01-15 06.59.32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1" y="228600"/>
            <a:ext cx="83820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762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Cambria" pitchFamily="18" charset="0"/>
              </a:rPr>
              <a:t>Surgery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452596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smtClean="0">
                <a:latin typeface="Cambria" pitchFamily="18" charset="0"/>
              </a:rPr>
              <a:t>Ascending aorta</a:t>
            </a:r>
          </a:p>
          <a:p>
            <a:pPr lvl="1" algn="just">
              <a:spcAft>
                <a:spcPts val="600"/>
              </a:spcAft>
            </a:pPr>
            <a:r>
              <a:rPr lang="en-US" sz="2800" dirty="0" smtClean="0">
                <a:latin typeface="Cambria" pitchFamily="18" charset="0"/>
              </a:rPr>
              <a:t>Opening the ascending aorta and placement of a prosthetic graft with or without concomitant AVR</a:t>
            </a:r>
          </a:p>
          <a:p>
            <a:pPr lvl="1" algn="just">
              <a:spcAft>
                <a:spcPts val="600"/>
              </a:spcAft>
            </a:pPr>
            <a:r>
              <a:rPr lang="en-US" sz="2800" dirty="0" smtClean="0">
                <a:latin typeface="Cambria" pitchFamily="18" charset="0"/>
              </a:rPr>
              <a:t>Modified </a:t>
            </a:r>
            <a:r>
              <a:rPr lang="en-US" sz="2800" dirty="0" err="1" smtClean="0">
                <a:latin typeface="Cambria" pitchFamily="18" charset="0"/>
              </a:rPr>
              <a:t>Bentall</a:t>
            </a:r>
            <a:r>
              <a:rPr lang="en-US" sz="2800" dirty="0" smtClean="0">
                <a:latin typeface="Cambria" pitchFamily="18" charset="0"/>
              </a:rPr>
              <a:t> procedure</a:t>
            </a:r>
          </a:p>
          <a:p>
            <a:pPr lvl="1" algn="just">
              <a:spcAft>
                <a:spcPts val="600"/>
              </a:spcAft>
            </a:pPr>
            <a:r>
              <a:rPr lang="en-US" sz="2800" dirty="0" smtClean="0">
                <a:latin typeface="Cambria" pitchFamily="18" charset="0"/>
              </a:rPr>
              <a:t>David procedure</a:t>
            </a:r>
          </a:p>
          <a:p>
            <a:pPr lvl="1" algn="just">
              <a:spcAft>
                <a:spcPts val="600"/>
              </a:spcAft>
            </a:pPr>
            <a:r>
              <a:rPr lang="en-US" sz="2800" dirty="0" err="1" smtClean="0">
                <a:latin typeface="Cambria" pitchFamily="18" charset="0"/>
              </a:rPr>
              <a:t>Yacoub</a:t>
            </a:r>
            <a:r>
              <a:rPr lang="en-US" sz="2800" dirty="0" smtClean="0">
                <a:latin typeface="Cambria" pitchFamily="18" charset="0"/>
              </a:rPr>
              <a:t> procedure</a:t>
            </a:r>
          </a:p>
          <a:p>
            <a:pPr lvl="1" algn="just">
              <a:spcAft>
                <a:spcPts val="600"/>
              </a:spcAft>
            </a:pPr>
            <a:r>
              <a:rPr lang="en-US" sz="2800" dirty="0" smtClean="0">
                <a:latin typeface="Cambria" pitchFamily="18" charset="0"/>
              </a:rPr>
              <a:t>Ross procedure</a:t>
            </a:r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mpletion+Bentall+procedur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62000" y="0"/>
            <a:ext cx="8184089" cy="6324600"/>
          </a:xfrm>
        </p:spPr>
      </p:pic>
      <p:pic>
        <p:nvPicPr>
          <p:cNvPr id="6" name="Picture 5" descr="___2190121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086095"/>
            <a:ext cx="3276600" cy="3238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969446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485" y="0"/>
            <a:ext cx="5263515" cy="68580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6200"/>
            <a:ext cx="41148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 descr="1409-PB6-R1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990600"/>
            <a:ext cx="4161733" cy="2809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228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David procedure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-Figure7-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91841" y="1143001"/>
            <a:ext cx="9435841" cy="5486400"/>
          </a:xfrm>
        </p:spPr>
      </p:pic>
      <p:sp>
        <p:nvSpPr>
          <p:cNvPr id="5" name="TextBox 4"/>
          <p:cNvSpPr txBox="1"/>
          <p:nvPr/>
        </p:nvSpPr>
        <p:spPr>
          <a:xfrm>
            <a:off x="609600" y="304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err="1" smtClean="0">
                <a:solidFill>
                  <a:srgbClr val="FFFF00"/>
                </a:solidFill>
                <a:latin typeface="Cambria" pitchFamily="18" charset="0"/>
              </a:rPr>
              <a:t>Yacoub</a:t>
            </a: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 procedure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ambria" pitchFamily="18" charset="0"/>
              </a:rPr>
              <a:t>Crawford classification scheme based on the anatomic extent of the aneurysm</a:t>
            </a:r>
            <a:endParaRPr lang="en-US" sz="28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4" name="Content Placeholder 3" descr="acs-01-03-277-f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9120573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d_Aortic_stenosis_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latin typeface="Cambria" pitchFamily="18" charset="0"/>
              </a:rPr>
              <a:t>Arch of aorta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Cambria" pitchFamily="18" charset="0"/>
              </a:rPr>
              <a:t>Difficult surgically because of its branches.</a:t>
            </a:r>
          </a:p>
          <a:p>
            <a:pPr lvl="1">
              <a:spcAft>
                <a:spcPts val="600"/>
              </a:spcAft>
            </a:pPr>
            <a:r>
              <a:rPr lang="en-US" sz="2800" dirty="0" err="1" smtClean="0">
                <a:latin typeface="Cambria" pitchFamily="18" charset="0"/>
              </a:rPr>
              <a:t>Sx</a:t>
            </a:r>
            <a:r>
              <a:rPr lang="en-US" sz="2800" dirty="0" smtClean="0">
                <a:latin typeface="Cambria" pitchFamily="18" charset="0"/>
              </a:rPr>
              <a:t> recommended when diameter &gt;55 mm</a:t>
            </a:r>
          </a:p>
          <a:p>
            <a:pPr lvl="1">
              <a:spcAft>
                <a:spcPts val="600"/>
              </a:spcAft>
            </a:pPr>
            <a:r>
              <a:rPr lang="en-US" sz="2800" dirty="0" err="1" smtClean="0">
                <a:latin typeface="Cambria" pitchFamily="18" charset="0"/>
              </a:rPr>
              <a:t>Hemiarch</a:t>
            </a:r>
            <a:r>
              <a:rPr lang="en-US" sz="2800" dirty="0" smtClean="0">
                <a:latin typeface="Cambria" pitchFamily="18" charset="0"/>
              </a:rPr>
              <a:t> resection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Cambria" pitchFamily="18" charset="0"/>
              </a:rPr>
              <a:t>Extended arch resection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Cambria" pitchFamily="18" charset="0"/>
              </a:rPr>
              <a:t>Elephant trunk procedure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762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Cambria" pitchFamily="18" charset="0"/>
              </a:rPr>
              <a:t>Surgery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97-PB4-R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219200"/>
            <a:ext cx="4495800" cy="4971572"/>
          </a:xfrm>
        </p:spPr>
      </p:pic>
      <p:pic>
        <p:nvPicPr>
          <p:cNvPr id="5" name="Picture 4" descr="TAR_PO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0"/>
            <a:ext cx="4495800" cy="624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96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Hemi and Extended Arch Resection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ephant-trunk-after-borst-16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3000"/>
            <a:ext cx="10058400" cy="5866715"/>
          </a:xfrm>
        </p:spPr>
      </p:pic>
      <p:sp>
        <p:nvSpPr>
          <p:cNvPr id="5" name="TextBox 4"/>
          <p:cNvSpPr txBox="1"/>
          <p:nvPr/>
        </p:nvSpPr>
        <p:spPr>
          <a:xfrm>
            <a:off x="304800" y="23878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Elephant trunk procedure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181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IN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TEVAR refers to the </a:t>
            </a:r>
            <a:r>
              <a:rPr lang="en-IN" sz="24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percutaneous</a:t>
            </a:r>
            <a:r>
              <a:rPr lang="en-IN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placement of a stent graft in the descending thoracic or </a:t>
            </a:r>
            <a:r>
              <a:rPr lang="en-IN" sz="24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thoracoabdominal</a:t>
            </a:r>
            <a:r>
              <a:rPr lang="en-IN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aorta in patients with aortic aneurysms</a:t>
            </a:r>
          </a:p>
          <a:p>
            <a:pPr algn="just">
              <a:spcAft>
                <a:spcPts val="600"/>
              </a:spcAft>
            </a:pPr>
            <a:r>
              <a:rPr lang="en-IN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The thoracic aorta is of larger </a:t>
            </a:r>
            <a:r>
              <a:rPr lang="en-IN" sz="24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caliber</a:t>
            </a:r>
            <a:r>
              <a:rPr lang="en-IN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than that of the </a:t>
            </a:r>
            <a:r>
              <a:rPr lang="en-IN" sz="240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infrarenal</a:t>
            </a:r>
            <a:r>
              <a:rPr lang="en-IN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 aorta so needs larger diameter stent grafts</a:t>
            </a:r>
          </a:p>
          <a:p>
            <a:pPr algn="just">
              <a:spcAft>
                <a:spcPts val="600"/>
              </a:spcAft>
            </a:pPr>
            <a:r>
              <a:rPr lang="en-IN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There is  high force of blood flow in the thoracic aorta so requires a longer seal zone (20 mm both proximal and distal)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Hybrid approach-  for proximal </a:t>
            </a:r>
            <a:r>
              <a:rPr lang="en-US" sz="240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aneurysm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Descending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thoracic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aneurysm-TEVAR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153400" cy="5592763"/>
          </a:xfrm>
        </p:spPr>
        <p:txBody>
          <a:bodyPr>
            <a:noAutofit/>
          </a:bodyPr>
          <a:lstStyle/>
          <a:p>
            <a:pPr algn="just"/>
            <a:r>
              <a:rPr lang="en-US" sz="2400" b="1" cap="all" dirty="0" smtClean="0">
                <a:latin typeface="Cambria" pitchFamily="18" charset="0"/>
              </a:rPr>
              <a:t>CHALLENGES OF ENDOVASCULAR REPAIR OF THE AORTIC ARCH</a:t>
            </a:r>
          </a:p>
          <a:p>
            <a:pPr algn="just"/>
            <a:r>
              <a:rPr lang="en-US" sz="2400" b="1" dirty="0" smtClean="0">
                <a:latin typeface="Cambria" pitchFamily="18" charset="0"/>
              </a:rPr>
              <a:t>Seal Zone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Seal zone-a length of &gt; 25 mm that is free of excess calcification and thrombus is required. Difficult to get due to curve part and various branching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Increase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chances for type I </a:t>
            </a:r>
            <a:r>
              <a:rPr lang="en-US" sz="2400" dirty="0" err="1" smtClean="0">
                <a:latin typeface="Cambria" pitchFamily="18" charset="0"/>
              </a:rPr>
              <a:t>endoleak</a:t>
            </a:r>
            <a:r>
              <a:rPr lang="en-US" sz="2400" dirty="0" smtClean="0">
                <a:latin typeface="Cambria" pitchFamily="18" charset="0"/>
              </a:rPr>
              <a:t> and graft migration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Hybrid arch </a:t>
            </a:r>
            <a:r>
              <a:rPr lang="en-US" sz="2400" dirty="0" smtClean="0">
                <a:latin typeface="Cambria" pitchFamily="18" charset="0"/>
              </a:rPr>
              <a:t>repair</a:t>
            </a:r>
            <a:endParaRPr lang="en-US" sz="2400" b="1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924800" cy="5562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Cambria" pitchFamily="18" charset="0"/>
              </a:rPr>
              <a:t>Device Durability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High </a:t>
            </a:r>
            <a:r>
              <a:rPr lang="en-US" sz="2400" dirty="0" err="1" smtClean="0">
                <a:latin typeface="Cambria" pitchFamily="18" charset="0"/>
              </a:rPr>
              <a:t>pulsatoion</a:t>
            </a:r>
            <a:r>
              <a:rPr lang="en-US" sz="2400" dirty="0" smtClean="0">
                <a:latin typeface="Cambria" pitchFamily="18" charset="0"/>
              </a:rPr>
              <a:t> of the aortic arch, subjecting the stents to more significant fatigue loading conditions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2 to 3 times </a:t>
            </a:r>
            <a:r>
              <a:rPr lang="en-US" sz="2400" dirty="0" smtClean="0">
                <a:latin typeface="Cambria" pitchFamily="18" charset="0"/>
              </a:rPr>
              <a:t>higher than </a:t>
            </a:r>
            <a:r>
              <a:rPr lang="en-US" sz="2400" dirty="0" smtClean="0">
                <a:latin typeface="Cambria" pitchFamily="18" charset="0"/>
              </a:rPr>
              <a:t>seen </a:t>
            </a:r>
            <a:r>
              <a:rPr lang="en-US" sz="2400" dirty="0" smtClean="0">
                <a:latin typeface="Cambria" pitchFamily="18" charset="0"/>
              </a:rPr>
              <a:t>in the descending thoracic and abdominal aorta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Branch </a:t>
            </a:r>
            <a:r>
              <a:rPr lang="en-US" sz="2400" dirty="0" smtClean="0">
                <a:latin typeface="Cambria" pitchFamily="18" charset="0"/>
              </a:rPr>
              <a:t>vessel motion relative to the aorta and respiration-graft wear, stent fracture, and stent kink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Research ongoing for new materials with long-term device durability</a:t>
            </a:r>
            <a:endParaRPr lang="en-US" sz="2400" b="1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Cambria" pitchFamily="18" charset="0"/>
              </a:rPr>
              <a:t>Aortic Valve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Current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T</a:t>
            </a:r>
            <a:r>
              <a:rPr lang="en-US" sz="2400" dirty="0" smtClean="0">
                <a:latin typeface="Cambria" pitchFamily="18" charset="0"/>
              </a:rPr>
              <a:t>EVAR systems </a:t>
            </a:r>
            <a:r>
              <a:rPr lang="en-US" sz="2400" dirty="0" smtClean="0">
                <a:latin typeface="Cambria" pitchFamily="18" charset="0"/>
              </a:rPr>
              <a:t>large in diameter, and delivery system tips are relatively </a:t>
            </a:r>
            <a:r>
              <a:rPr lang="en-US" sz="2400" dirty="0" smtClean="0">
                <a:latin typeface="Cambria" pitchFamily="18" charset="0"/>
              </a:rPr>
              <a:t>stiff</a:t>
            </a:r>
            <a:endParaRPr lang="en-US" sz="2400" dirty="0" smtClean="0">
              <a:latin typeface="Cambria" pitchFamily="18" charset="0"/>
            </a:endParaRP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Increasing </a:t>
            </a:r>
            <a:r>
              <a:rPr lang="en-US" sz="2400" dirty="0" smtClean="0">
                <a:latin typeface="Cambria" pitchFamily="18" charset="0"/>
              </a:rPr>
              <a:t>the risk of valve damage,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E</a:t>
            </a:r>
            <a:r>
              <a:rPr lang="en-US" sz="2400" dirty="0" smtClean="0">
                <a:latin typeface="Cambria" pitchFamily="18" charset="0"/>
              </a:rPr>
              <a:t>ndovascular </a:t>
            </a:r>
            <a:r>
              <a:rPr lang="en-US" sz="2400" dirty="0" smtClean="0">
                <a:latin typeface="Cambria" pitchFamily="18" charset="0"/>
              </a:rPr>
              <a:t>devices and delivery systems that will limit valve interaction and be </a:t>
            </a:r>
            <a:r>
              <a:rPr lang="en-US" sz="2400" dirty="0" err="1" smtClean="0">
                <a:latin typeface="Cambria" pitchFamily="18" charset="0"/>
              </a:rPr>
              <a:t>atraumatic</a:t>
            </a:r>
            <a:r>
              <a:rPr lang="en-US" sz="2400" dirty="0" smtClean="0">
                <a:latin typeface="Cambria" pitchFamily="18" charset="0"/>
              </a:rPr>
              <a:t> to the valve when interactions do </a:t>
            </a:r>
            <a:r>
              <a:rPr lang="en-US" sz="2400" dirty="0" smtClean="0">
                <a:latin typeface="Cambria" pitchFamily="18" charset="0"/>
              </a:rPr>
              <a:t>occur are required</a:t>
            </a:r>
            <a:endParaRPr lang="en-US" sz="2400" b="1" dirty="0" smtClean="0">
              <a:latin typeface="Cambria" pitchFamily="18" charset="0"/>
            </a:endParaRPr>
          </a:p>
          <a:p>
            <a:pPr algn="just"/>
            <a:r>
              <a:rPr lang="en-US" sz="2400" b="1" dirty="0" smtClean="0">
                <a:latin typeface="Cambria" pitchFamily="18" charset="0"/>
              </a:rPr>
              <a:t>Stroke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Stroke rates of &gt; 6% 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Emboli </a:t>
            </a:r>
            <a:r>
              <a:rPr lang="en-US" sz="2400" dirty="0" smtClean="0">
                <a:latin typeface="Cambria" pitchFamily="18" charset="0"/>
              </a:rPr>
              <a:t>due to device, delivery system, and/or wire manipulation; air emboli released from the delivery system; and coverage of branched vessels.</a:t>
            </a:r>
          </a:p>
          <a:p>
            <a:pPr lvl="1" algn="just"/>
            <a:r>
              <a:rPr lang="en-US" sz="2400" dirty="0" smtClean="0">
                <a:latin typeface="Cambria" pitchFamily="18" charset="0"/>
              </a:rPr>
              <a:t>I</a:t>
            </a:r>
            <a:r>
              <a:rPr lang="en-US" sz="2400" dirty="0" smtClean="0">
                <a:latin typeface="Cambria" pitchFamily="18" charset="0"/>
              </a:rPr>
              <a:t>ntentional </a:t>
            </a:r>
            <a:r>
              <a:rPr lang="en-US" sz="2400" dirty="0" smtClean="0">
                <a:latin typeface="Cambria" pitchFamily="18" charset="0"/>
              </a:rPr>
              <a:t>coverage of the left </a:t>
            </a:r>
            <a:r>
              <a:rPr lang="en-US" sz="2400" dirty="0" err="1" smtClean="0">
                <a:latin typeface="Cambria" pitchFamily="18" charset="0"/>
              </a:rPr>
              <a:t>subclavian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artery with </a:t>
            </a:r>
            <a:r>
              <a:rPr lang="en-US" sz="2400" dirty="0" err="1" smtClean="0">
                <a:latin typeface="Cambria" pitchFamily="18" charset="0"/>
              </a:rPr>
              <a:t>reanstomosis</a:t>
            </a:r>
            <a:endParaRPr lang="en-US" sz="2400" b="1" dirty="0" smtClean="0">
              <a:latin typeface="Cambria" pitchFamily="18" charset="0"/>
            </a:endParaRPr>
          </a:p>
          <a:p>
            <a:pPr algn="just"/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661" y="381000"/>
            <a:ext cx="897852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2819400"/>
            <a:ext cx="8686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">
              <a:spcBef>
                <a:spcPts val="600"/>
              </a:spcBef>
              <a:spcAft>
                <a:spcPts val="600"/>
              </a:spcAft>
            </a:pPr>
            <a:r>
              <a:rPr lang="en-US" sz="2400" b="1" cap="all" dirty="0" smtClean="0">
                <a:latin typeface="Cambria" pitchFamily="18" charset="0"/>
              </a:rPr>
              <a:t>CONCLUSION</a:t>
            </a:r>
          </a:p>
          <a:p>
            <a:pPr algn="just" fontAlgn="b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TEVAR </a:t>
            </a:r>
            <a:r>
              <a:rPr lang="en-US" sz="2400" dirty="0" smtClean="0">
                <a:latin typeface="Cambria" pitchFamily="18" charset="0"/>
              </a:rPr>
              <a:t>is a reliable way of preventing aortic-related death in patients with thoracic aortic aneurysms and results in less major morbidity than OSR. </a:t>
            </a:r>
            <a:endParaRPr lang="en-US" sz="2400" dirty="0" smtClean="0">
              <a:latin typeface="Cambria" pitchFamily="18" charset="0"/>
            </a:endParaRPr>
          </a:p>
          <a:p>
            <a:pPr algn="just" fontAlgn="b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Midterm </a:t>
            </a:r>
            <a:r>
              <a:rPr lang="en-US" sz="2400" dirty="0" smtClean="0">
                <a:latin typeface="Cambria" pitchFamily="18" charset="0"/>
              </a:rPr>
              <a:t>follow-up suggests that midterm survival after repair of the thoracic aorta is poor, especially after TEVAR, which is mainly due to non–aortic-related death. </a:t>
            </a:r>
            <a:endParaRPr lang="en-US" sz="2400" dirty="0" smtClean="0">
              <a:latin typeface="Cambria" pitchFamily="18" charset="0"/>
            </a:endParaRPr>
          </a:p>
          <a:p>
            <a:pPr algn="just" fontAlgn="b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Information </a:t>
            </a:r>
            <a:r>
              <a:rPr lang="en-US" sz="2400" dirty="0" smtClean="0">
                <a:latin typeface="Cambria" pitchFamily="18" charset="0"/>
              </a:rPr>
              <a:t>from large prospectively collected registries </a:t>
            </a:r>
            <a:r>
              <a:rPr lang="en-US" sz="2400" dirty="0" smtClean="0">
                <a:latin typeface="Cambria" pitchFamily="18" charset="0"/>
              </a:rPr>
              <a:t>lacking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4238625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42 nonrandomized studies - 5,888 patients (38 comparative studies, 4 registries)</a:t>
            </a:r>
          </a:p>
          <a:p>
            <a:endParaRPr lang="en-US" sz="2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Conclusion:  TEVAR may reduce early death, paraplegia, renal insufficiency, transfusions, reoperation for bleeding, cardiac complications, pneumonia, and length of stay compared with open surgery</a:t>
            </a:r>
          </a:p>
          <a:p>
            <a:endParaRPr lang="en-US" sz="2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Sustained benefits on survival have not been proven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mbria" pitchFamily="18" charset="0"/>
              </a:rPr>
              <a:t>Abdominal aortic aneurysms</a:t>
            </a:r>
            <a:endParaRPr lang="en-US" sz="36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Cambria" pitchFamily="18" charset="0"/>
              </a:rPr>
              <a:t>Defined by abdominal aorta greater than 3 cm in diameter</a:t>
            </a:r>
          </a:p>
          <a:p>
            <a:pPr algn="just"/>
            <a:r>
              <a:rPr lang="en-US" sz="2800" dirty="0" smtClean="0">
                <a:latin typeface="Cambria" pitchFamily="18" charset="0"/>
              </a:rPr>
              <a:t>Most common form of aortic aneurysms.</a:t>
            </a:r>
          </a:p>
          <a:p>
            <a:pPr algn="just"/>
            <a:r>
              <a:rPr lang="en-US" sz="2800" dirty="0" smtClean="0">
                <a:latin typeface="Cambria" pitchFamily="18" charset="0"/>
              </a:rPr>
              <a:t>Infra-renal 80%</a:t>
            </a:r>
          </a:p>
          <a:p>
            <a:pPr algn="just"/>
            <a:r>
              <a:rPr lang="en-US" sz="2800" dirty="0" smtClean="0">
                <a:latin typeface="Cambria" pitchFamily="18" charset="0"/>
              </a:rPr>
              <a:t>10% </a:t>
            </a:r>
            <a:r>
              <a:rPr lang="en-US" sz="2800" dirty="0" err="1" smtClean="0">
                <a:latin typeface="Cambria" pitchFamily="18" charset="0"/>
              </a:rPr>
              <a:t>para</a:t>
            </a:r>
            <a:r>
              <a:rPr lang="en-US" sz="2800" dirty="0" smtClean="0">
                <a:latin typeface="Cambria" pitchFamily="18" charset="0"/>
              </a:rPr>
              <a:t>-renal or visceral.</a:t>
            </a:r>
          </a:p>
          <a:p>
            <a:pPr algn="just"/>
            <a:r>
              <a:rPr lang="en-US" sz="2800" dirty="0" smtClean="0">
                <a:latin typeface="Cambria" pitchFamily="18" charset="0"/>
              </a:rPr>
              <a:t>Male 5x females.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8879" y="2967335"/>
            <a:ext cx="4481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2839</TotalTime>
  <Words>4972</Words>
  <Application>Microsoft Office PowerPoint</Application>
  <PresentationFormat>On-screen Show (4:3)</PresentationFormat>
  <Paragraphs>664</Paragraphs>
  <Slides>90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Technic</vt:lpstr>
      <vt:lpstr>Office Theme</vt:lpstr>
      <vt:lpstr>Microsoft Office Excel 97-2003 Worksheet</vt:lpstr>
      <vt:lpstr>Topic Presentation  Aortic Aneurysms</vt:lpstr>
      <vt:lpstr>Slide 2</vt:lpstr>
      <vt:lpstr>Anatomy &amp; Physiology </vt:lpstr>
      <vt:lpstr>Slide 4</vt:lpstr>
      <vt:lpstr>Aortic Aneurysm</vt:lpstr>
      <vt:lpstr>Slide 6</vt:lpstr>
      <vt:lpstr>Slide 7</vt:lpstr>
      <vt:lpstr>Crawford classification scheme based on the anatomic extent of the aneurysm</vt:lpstr>
      <vt:lpstr>Abdominal aortic aneurysms</vt:lpstr>
      <vt:lpstr>Abdominal aortic aneurysms</vt:lpstr>
      <vt:lpstr>Pathogenesis</vt:lpstr>
      <vt:lpstr>Pathogenesis</vt:lpstr>
      <vt:lpstr>Clinical Features</vt:lpstr>
      <vt:lpstr>Slide 14</vt:lpstr>
      <vt:lpstr>Slide 15</vt:lpstr>
      <vt:lpstr>Diagnostic imaging</vt:lpstr>
      <vt:lpstr>Diagnostic imaging</vt:lpstr>
      <vt:lpstr>Slide 18</vt:lpstr>
      <vt:lpstr>Slide 19</vt:lpstr>
      <vt:lpstr>Screening</vt:lpstr>
      <vt:lpstr>Slide 21</vt:lpstr>
      <vt:lpstr>Surveillance</vt:lpstr>
      <vt:lpstr>Slide 23</vt:lpstr>
      <vt:lpstr>Medical management</vt:lpstr>
      <vt:lpstr>Slide 25</vt:lpstr>
      <vt:lpstr>Slide 26</vt:lpstr>
      <vt:lpstr>Slide 27</vt:lpstr>
      <vt:lpstr>Surgery</vt:lpstr>
      <vt:lpstr>Slide 29</vt:lpstr>
      <vt:lpstr>EVAR</vt:lpstr>
      <vt:lpstr>EVAR-Preop planning and imaging</vt:lpstr>
      <vt:lpstr>EVAR-Preop planning an imaging</vt:lpstr>
      <vt:lpstr>EVAR-Preop planning an imaging</vt:lpstr>
      <vt:lpstr>EVAR-Preop planning an imaging</vt:lpstr>
      <vt:lpstr>EVAR-Preop planning an imaging</vt:lpstr>
      <vt:lpstr>Slide 36</vt:lpstr>
      <vt:lpstr>Slide 37</vt:lpstr>
      <vt:lpstr>EVAR 1</vt:lpstr>
      <vt:lpstr>EVAR 2</vt:lpstr>
      <vt:lpstr>DREAM</vt:lpstr>
      <vt:lpstr>OVER</vt:lpstr>
      <vt:lpstr>Slide 42</vt:lpstr>
      <vt:lpstr>Slide 43</vt:lpstr>
      <vt:lpstr>Review of Evidence EVAR vs OSR</vt:lpstr>
      <vt:lpstr>Slide 45</vt:lpstr>
      <vt:lpstr>Slide 46</vt:lpstr>
      <vt:lpstr>Slide 47</vt:lpstr>
      <vt:lpstr>Stepwise procedure</vt:lpstr>
      <vt:lpstr>Slide 49</vt:lpstr>
      <vt:lpstr>EVAR complications</vt:lpstr>
      <vt:lpstr>EVAR complications</vt:lpstr>
      <vt:lpstr>endoleak</vt:lpstr>
      <vt:lpstr>Slide 53</vt:lpstr>
      <vt:lpstr>Slide 54</vt:lpstr>
      <vt:lpstr>Slide 55</vt:lpstr>
      <vt:lpstr>Thoracic aortic aneurysm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Surgery</vt:lpstr>
      <vt:lpstr>Slide 77</vt:lpstr>
      <vt:lpstr>Slide 78</vt:lpstr>
      <vt:lpstr>Slide 79</vt:lpstr>
      <vt:lpstr>Slide 80</vt:lpstr>
      <vt:lpstr>Surgery</vt:lpstr>
      <vt:lpstr>Slide 82</vt:lpstr>
      <vt:lpstr>Slide 83</vt:lpstr>
      <vt:lpstr>Descending thoracic aneurysm-TEVAR</vt:lpstr>
      <vt:lpstr>Slide 85</vt:lpstr>
      <vt:lpstr>Slide 86</vt:lpstr>
      <vt:lpstr>Slide 87</vt:lpstr>
      <vt:lpstr>Slide 88</vt:lpstr>
      <vt:lpstr>Slide 89</vt:lpstr>
      <vt:lpstr>Slide 90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Mr</cp:lastModifiedBy>
  <cp:revision>229</cp:revision>
  <dcterms:created xsi:type="dcterms:W3CDTF">2019-01-08T15:10:10Z</dcterms:created>
  <dcterms:modified xsi:type="dcterms:W3CDTF">2019-01-15T02:18:04Z</dcterms:modified>
</cp:coreProperties>
</file>